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95" r:id="rId4"/>
    <p:sldId id="296" r:id="rId5"/>
    <p:sldId id="259" r:id="rId6"/>
    <p:sldId id="260" r:id="rId7"/>
    <p:sldId id="261" r:id="rId8"/>
    <p:sldId id="262" r:id="rId9"/>
    <p:sldId id="288" r:id="rId10"/>
    <p:sldId id="263" r:id="rId11"/>
    <p:sldId id="267" r:id="rId12"/>
    <p:sldId id="268" r:id="rId13"/>
    <p:sldId id="269" r:id="rId14"/>
    <p:sldId id="302" r:id="rId15"/>
    <p:sldId id="264" r:id="rId16"/>
    <p:sldId id="265" r:id="rId17"/>
    <p:sldId id="299" r:id="rId18"/>
    <p:sldId id="297" r:id="rId19"/>
    <p:sldId id="271" r:id="rId20"/>
    <p:sldId id="272" r:id="rId21"/>
    <p:sldId id="273" r:id="rId22"/>
    <p:sldId id="300" r:id="rId23"/>
    <p:sldId id="301" r:id="rId24"/>
    <p:sldId id="274" r:id="rId25"/>
    <p:sldId id="278" r:id="rId26"/>
    <p:sldId id="280" r:id="rId27"/>
    <p:sldId id="279" r:id="rId28"/>
    <p:sldId id="281" r:id="rId29"/>
    <p:sldId id="282" r:id="rId30"/>
    <p:sldId id="284" r:id="rId31"/>
    <p:sldId id="285" r:id="rId32"/>
    <p:sldId id="286" r:id="rId33"/>
    <p:sldId id="291" r:id="rId34"/>
    <p:sldId id="294" r:id="rId35"/>
    <p:sldId id="303" r:id="rId36"/>
    <p:sldId id="304" r:id="rId37"/>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0A5A895-9DA4-84F5-CC90-AB354B8E7C61}" v="788" dt="2023-09-03T17:20:58.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7739" autoAdjust="0"/>
    <p:restoredTop sz="94627"/>
  </p:normalViewPr>
  <p:slideViewPr>
    <p:cSldViewPr>
      <p:cViewPr>
        <p:scale>
          <a:sx n="66" d="100"/>
          <a:sy n="66" d="100"/>
        </p:scale>
        <p:origin x="-1094" y="-43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7CE8747A-5560-481C-AACB-8181BB75EB69}" type="datetimeFigureOut">
              <a:rPr lang="de-DE" smtClean="0"/>
              <a:pPr/>
              <a:t>05.09.2023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3A5D6F0-1EAB-417F-AC63-F5CCA602CE59}" type="slidenum">
              <a:rPr lang="de-DE" smtClean="0"/>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8747A-5560-481C-AACB-8181BB75EB69}" type="datetimeFigureOut">
              <a:rPr lang="de-DE" smtClean="0"/>
              <a:pPr/>
              <a:t>05.09.2023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A5D6F0-1EAB-417F-AC63-F5CCA602CE59}"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video" Target="file:///F:\Lightshow_III\Haus_18-23.mp4"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file:///F:\Lightshow_III\FF-Alle_23.mp4"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file:///F:\Lightshow_III\Drohne_schnitt_kurz_23.mp4"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mailto:Bueko_1501_Berlin@web.de"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22313" y="4406900"/>
            <a:ext cx="7772400" cy="1362075"/>
          </a:xfrm>
        </p:spPr>
        <p:txBody>
          <a:bodyPr anchor="t">
            <a:normAutofit/>
          </a:bodyPr>
          <a:lstStyle/>
          <a:p>
            <a:r>
              <a:rPr lang="de-DE" dirty="0">
                <a:solidFill>
                  <a:srgbClr val="FFFFFF"/>
                </a:solidFill>
              </a:rPr>
              <a:t>Was macht der Fuchs auf dem Stasi-Gelände?</a:t>
            </a:r>
          </a:p>
        </p:txBody>
      </p:sp>
      <p:sp>
        <p:nvSpPr>
          <p:cNvPr id="5" name="Untertitel 4"/>
          <p:cNvSpPr>
            <a:spLocks noGrp="1"/>
          </p:cNvSpPr>
          <p:nvPr>
            <p:ph type="body" idx="1"/>
          </p:nvPr>
        </p:nvSpPr>
        <p:spPr>
          <a:xfrm>
            <a:off x="722313" y="2906713"/>
            <a:ext cx="7772400" cy="1500187"/>
          </a:xfrm>
        </p:spPr>
        <p:txBody>
          <a:bodyPr anchor="b">
            <a:normAutofit/>
          </a:bodyPr>
          <a:lstStyle/>
          <a:p>
            <a:r>
              <a:rPr lang="de-DE" sz="2400" dirty="0">
                <a:solidFill>
                  <a:srgbClr val="FFFFFF"/>
                </a:solidFill>
              </a:rPr>
              <a:t>Aufarbeitungsverein Bürgerkomitee 15. Januar e.V.</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Foto_1_Christian Klein.JPG"/>
          <p:cNvPicPr>
            <a:picLocks noChangeAspect="1"/>
          </p:cNvPicPr>
          <p:nvPr/>
        </p:nvPicPr>
        <p:blipFill rotWithShape="1">
          <a:blip r:embed="rId2" cstate="print"/>
          <a:srcRect l="5638" r="19353" b="-1"/>
          <a:stretch/>
        </p:blipFill>
        <p:spPr>
          <a:xfrm>
            <a:off x="0" y="1"/>
            <a:ext cx="9145080" cy="6858000"/>
          </a:xfrm>
          <a:prstGeom prst="rect">
            <a:avLst/>
          </a:prstGeom>
          <a:noFill/>
        </p:spPr>
      </p:pic>
      <p:sp>
        <p:nvSpPr>
          <p:cNvPr id="5" name="Rectangle 4">
            <a:extLst>
              <a:ext uri="{FF2B5EF4-FFF2-40B4-BE49-F238E27FC236}">
                <a16:creationId xmlns:a16="http://schemas.microsoft.com/office/drawing/2014/main" xmlns="" id="{75501555-0035-8349-A1B5-0AA5BE4590C4}"/>
              </a:ext>
            </a:extLst>
          </p:cNvPr>
          <p:cNvSpPr/>
          <p:nvPr/>
        </p:nvSpPr>
        <p:spPr>
          <a:xfrm>
            <a:off x="67" y="451940"/>
            <a:ext cx="9143933" cy="586865"/>
          </a:xfrm>
          <a:prstGeom prst="rect">
            <a:avLst/>
          </a:prstGeom>
          <a:solidFill>
            <a:schemeClr val="bg2">
              <a:lumMod val="1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6" name="Inhaltsplatzhalter 4">
            <a:extLst>
              <a:ext uri="{FF2B5EF4-FFF2-40B4-BE49-F238E27FC236}">
                <a16:creationId xmlns:a16="http://schemas.microsoft.com/office/drawing/2014/main" xmlns="" id="{B635C513-02F6-9943-9512-234FDE135FC9}"/>
              </a:ext>
            </a:extLst>
          </p:cNvPr>
          <p:cNvSpPr>
            <a:spLocks noGrp="1"/>
          </p:cNvSpPr>
          <p:nvPr/>
        </p:nvSpPr>
        <p:spPr>
          <a:xfrm>
            <a:off x="-9218" y="511347"/>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chemeClr val="bg1"/>
                </a:solidFill>
              </a:rPr>
              <a:t>Jetzt </a:t>
            </a:r>
            <a:r>
              <a:rPr lang="de-DE" sz="3200" b="1" dirty="0" err="1">
                <a:solidFill>
                  <a:schemeClr val="bg1"/>
                </a:solidFill>
              </a:rPr>
              <a:t>reichts</a:t>
            </a:r>
            <a:r>
              <a:rPr lang="de-DE" sz="3200" b="1" dirty="0">
                <a:solidFill>
                  <a:schemeClr val="bg1"/>
                </a:solidFill>
              </a:rPr>
              <a:t>: </a:t>
            </a:r>
            <a:r>
              <a:rPr lang="de-DE" sz="3200" b="1" dirty="0">
                <a:solidFill>
                  <a:srgbClr val="FFC000"/>
                </a:solidFill>
              </a:rPr>
              <a:t>Soweit das Positive… </a:t>
            </a:r>
          </a:p>
        </p:txBody>
      </p:sp>
      <p:sp>
        <p:nvSpPr>
          <p:cNvPr id="7" name="Rectangle 6">
            <a:extLst>
              <a:ext uri="{FF2B5EF4-FFF2-40B4-BE49-F238E27FC236}">
                <a16:creationId xmlns:a16="http://schemas.microsoft.com/office/drawing/2014/main" xmlns="" id="{6A34024A-06FA-5B4C-9288-CD033E7FE576}"/>
              </a:ext>
            </a:extLst>
          </p:cNvPr>
          <p:cNvSpPr/>
          <p:nvPr/>
        </p:nvSpPr>
        <p:spPr>
          <a:xfrm>
            <a:off x="10036" y="1098212"/>
            <a:ext cx="9143933" cy="586865"/>
          </a:xfrm>
          <a:prstGeom prst="rect">
            <a:avLst/>
          </a:prstGeom>
          <a:solidFill>
            <a:schemeClr val="bg2">
              <a:lumMod val="1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8" name="Inhaltsplatzhalter 4">
            <a:extLst>
              <a:ext uri="{FF2B5EF4-FFF2-40B4-BE49-F238E27FC236}">
                <a16:creationId xmlns:a16="http://schemas.microsoft.com/office/drawing/2014/main" xmlns="" id="{2ADA1D05-5217-C44E-866F-63F7DF53DA69}"/>
              </a:ext>
            </a:extLst>
          </p:cNvPr>
          <p:cNvSpPr>
            <a:spLocks noGrp="1"/>
          </p:cNvSpPr>
          <p:nvPr/>
        </p:nvSpPr>
        <p:spPr>
          <a:xfrm>
            <a:off x="-10015" y="1157618"/>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400" b="1" dirty="0">
                <a:solidFill>
                  <a:schemeClr val="bg1"/>
                </a:solidFill>
                <a:latin typeface="Comic Sans MS" panose="030F0902030302020204" pitchFamily="66" charset="0"/>
                <a:ea typeface="Bodoni Ornaments" pitchFamily="2" charset="0"/>
                <a:cs typeface="Al Nile" pitchFamily="2" charset="-78"/>
              </a:rPr>
              <a:t>Aber Genauer hinsehen……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15- Januar.jpg"/>
          <p:cNvPicPr>
            <a:picLocks noChangeAspect="1"/>
          </p:cNvPicPr>
          <p:nvPr/>
        </p:nvPicPr>
        <p:blipFill rotWithShape="1">
          <a:blip r:embed="rId2"/>
          <a:srcRect l="10610" r="6057"/>
          <a:stretch/>
        </p:blipFill>
        <p:spPr>
          <a:xfrm>
            <a:off x="1788" y="-4445"/>
            <a:ext cx="9149927" cy="6862445"/>
          </a:xfrm>
          <a:prstGeom prst="rect">
            <a:avLst/>
          </a:prstGeom>
          <a:noFill/>
        </p:spPr>
      </p:pic>
      <p:sp>
        <p:nvSpPr>
          <p:cNvPr id="7" name="Rectangle 6">
            <a:extLst>
              <a:ext uri="{FF2B5EF4-FFF2-40B4-BE49-F238E27FC236}">
                <a16:creationId xmlns:a16="http://schemas.microsoft.com/office/drawing/2014/main" xmlns="" id="{2BD74D8A-1309-634F-B05C-0A1B8C74E79B}"/>
              </a:ext>
            </a:extLst>
          </p:cNvPr>
          <p:cNvSpPr/>
          <p:nvPr/>
        </p:nvSpPr>
        <p:spPr>
          <a:xfrm>
            <a:off x="2059" y="5101690"/>
            <a:ext cx="9143933" cy="561662"/>
          </a:xfrm>
          <a:prstGeom prst="rect">
            <a:avLst/>
          </a:prstGeom>
          <a:solidFill>
            <a:schemeClr val="tx1">
              <a:lumMod val="85000"/>
              <a:lumOff val="1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dirty="0"/>
          </a:p>
        </p:txBody>
      </p:sp>
      <p:sp>
        <p:nvSpPr>
          <p:cNvPr id="8" name="Titel 1">
            <a:extLst>
              <a:ext uri="{FF2B5EF4-FFF2-40B4-BE49-F238E27FC236}">
                <a16:creationId xmlns:a16="http://schemas.microsoft.com/office/drawing/2014/main" xmlns="" id="{99BBFBE3-572E-FA43-AC9F-2F648767822B}"/>
              </a:ext>
            </a:extLst>
          </p:cNvPr>
          <p:cNvSpPr>
            <a:spLocks noGrp="1"/>
          </p:cNvSpPr>
          <p:nvPr/>
        </p:nvSpPr>
        <p:spPr>
          <a:xfrm>
            <a:off x="1991" y="5085184"/>
            <a:ext cx="9140017" cy="578168"/>
          </a:xfrm>
          <a:prstGeom prst="rect">
            <a:avLst/>
          </a:prstGeom>
          <a:solidFill>
            <a:schemeClr val="bg2">
              <a:lumMod val="10000"/>
              <a:alpha val="40000"/>
            </a:schemeClr>
          </a:solidFill>
        </p:spPr>
        <p:txBody>
          <a:bodyPr vert="horz" lIns="91440" tIns="45720" rIns="91440" bIns="45720" rtlCol="0" anchor="b">
            <a:normAutofit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de-DE" sz="3200" dirty="0">
                <a:solidFill>
                  <a:schemeClr val="bg1"/>
                </a:solidFill>
              </a:rPr>
              <a:t>Vandalismus</a:t>
            </a:r>
            <a:endParaRPr lang="de-DE" sz="3200" dirty="0">
              <a:solidFill>
                <a:srgbClr val="FFC000"/>
              </a:solidFill>
            </a:endParaRPr>
          </a:p>
        </p:txBody>
      </p:sp>
      <p:sp>
        <p:nvSpPr>
          <p:cNvPr id="9" name="Rectangle 8">
            <a:extLst>
              <a:ext uri="{FF2B5EF4-FFF2-40B4-BE49-F238E27FC236}">
                <a16:creationId xmlns:a16="http://schemas.microsoft.com/office/drawing/2014/main" xmlns="" id="{88F25114-042E-704D-B854-2A78F74A8711}"/>
              </a:ext>
            </a:extLst>
          </p:cNvPr>
          <p:cNvSpPr/>
          <p:nvPr/>
        </p:nvSpPr>
        <p:spPr>
          <a:xfrm>
            <a:off x="-1986" y="5695553"/>
            <a:ext cx="9143933" cy="1029372"/>
          </a:xfrm>
          <a:prstGeom prst="rect">
            <a:avLst/>
          </a:prstGeom>
          <a:solidFill>
            <a:schemeClr val="bg2">
              <a:lumMod val="10000"/>
              <a:alpha val="4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lnSpc>
                <a:spcPct val="200000"/>
              </a:lnSpc>
            </a:pPr>
            <a:endParaRPr lang="x-none" dirty="0"/>
          </a:p>
        </p:txBody>
      </p:sp>
      <p:sp>
        <p:nvSpPr>
          <p:cNvPr id="11" name="Inhaltsplatzhalter 4">
            <a:extLst>
              <a:ext uri="{FF2B5EF4-FFF2-40B4-BE49-F238E27FC236}">
                <a16:creationId xmlns:a16="http://schemas.microsoft.com/office/drawing/2014/main" xmlns="" id="{BC813CA8-2253-BF4F-8E6D-591DD1DBA0D3}"/>
              </a:ext>
            </a:extLst>
          </p:cNvPr>
          <p:cNvSpPr>
            <a:spLocks noGrp="1"/>
          </p:cNvSpPr>
          <p:nvPr/>
        </p:nvSpPr>
        <p:spPr>
          <a:xfrm>
            <a:off x="4186" y="5716813"/>
            <a:ext cx="9140017" cy="936104"/>
          </a:xfrm>
          <a:prstGeom prst="rect">
            <a:avLst/>
          </a:prstGeom>
          <a:noFill/>
        </p:spPr>
        <p:txBody>
          <a:bodyPr vert="horz" lIns="91440" tIns="45720" rIns="91440" bIns="45720" rtlCol="0" anchor="t">
            <a:normAutofit fontScale="92500" lnSpcReduction="20000"/>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lnSpc>
                <a:spcPct val="140000"/>
              </a:lnSpc>
            </a:pPr>
            <a:r>
              <a:rPr lang="de-DE" sz="2400" b="1" dirty="0">
                <a:solidFill>
                  <a:schemeClr val="bg1"/>
                </a:solidFill>
                <a:latin typeface="Comic Sans MS" panose="030F0902030302020204" pitchFamily="66" charset="0"/>
              </a:rPr>
              <a:t>Das berühmte Tor, was die Bürger 1990 stürmten, ist verschwunden. Keiner kümmerte sich darum.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MfS-VRD-Fo-0035-Bild-0007-0009.tif"/>
          <p:cNvPicPr>
            <a:picLocks noChangeAspect="1"/>
          </p:cNvPicPr>
          <p:nvPr/>
        </p:nvPicPr>
        <p:blipFill>
          <a:blip r:embed="rId2" cstate="print"/>
          <a:stretch>
            <a:fillRect/>
          </a:stretch>
        </p:blipFill>
        <p:spPr>
          <a:xfrm>
            <a:off x="-9218" y="2996952"/>
            <a:ext cx="9139917" cy="2570335"/>
          </a:xfrm>
          <a:prstGeom prst="rect">
            <a:avLst/>
          </a:prstGeom>
          <a:noFill/>
        </p:spPr>
      </p:pic>
      <p:sp>
        <p:nvSpPr>
          <p:cNvPr id="6" name="Rectangle 5">
            <a:extLst>
              <a:ext uri="{FF2B5EF4-FFF2-40B4-BE49-F238E27FC236}">
                <a16:creationId xmlns:a16="http://schemas.microsoft.com/office/drawing/2014/main" xmlns="" id="{6720093F-C3B9-5649-B086-49BCB54DCAD6}"/>
              </a:ext>
            </a:extLst>
          </p:cNvPr>
          <p:cNvSpPr/>
          <p:nvPr/>
        </p:nvSpPr>
        <p:spPr>
          <a:xfrm>
            <a:off x="67" y="451940"/>
            <a:ext cx="9143933" cy="586865"/>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7" name="Inhaltsplatzhalter 4">
            <a:extLst>
              <a:ext uri="{FF2B5EF4-FFF2-40B4-BE49-F238E27FC236}">
                <a16:creationId xmlns:a16="http://schemas.microsoft.com/office/drawing/2014/main" xmlns="" id="{7A0F7C01-833B-0047-AC5F-9072DE287B4E}"/>
              </a:ext>
            </a:extLst>
          </p:cNvPr>
          <p:cNvSpPr>
            <a:spLocks noGrp="1"/>
          </p:cNvSpPr>
          <p:nvPr/>
        </p:nvSpPr>
        <p:spPr>
          <a:xfrm>
            <a:off x="-9218" y="511347"/>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chemeClr val="bg1"/>
                </a:solidFill>
              </a:rPr>
              <a:t>Vandalismus</a:t>
            </a:r>
            <a:endParaRPr lang="de-DE" sz="3200" b="1" dirty="0">
              <a:solidFill>
                <a:srgbClr val="FFC000"/>
              </a:solidFill>
            </a:endParaRPr>
          </a:p>
        </p:txBody>
      </p:sp>
      <p:sp>
        <p:nvSpPr>
          <p:cNvPr id="8" name="Rectangle 7">
            <a:extLst>
              <a:ext uri="{FF2B5EF4-FFF2-40B4-BE49-F238E27FC236}">
                <a16:creationId xmlns:a16="http://schemas.microsoft.com/office/drawing/2014/main" xmlns="" id="{B14B44FB-30F0-C94B-82DB-75BBC54DB4F0}"/>
              </a:ext>
            </a:extLst>
          </p:cNvPr>
          <p:cNvSpPr/>
          <p:nvPr/>
        </p:nvSpPr>
        <p:spPr>
          <a:xfrm>
            <a:off x="10036" y="1098212"/>
            <a:ext cx="9143933" cy="962636"/>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9" name="Inhaltsplatzhalter 4">
            <a:extLst>
              <a:ext uri="{FF2B5EF4-FFF2-40B4-BE49-F238E27FC236}">
                <a16:creationId xmlns:a16="http://schemas.microsoft.com/office/drawing/2014/main" xmlns="" id="{7DC3B440-B058-1042-8F9C-23F54F0FACD1}"/>
              </a:ext>
            </a:extLst>
          </p:cNvPr>
          <p:cNvSpPr>
            <a:spLocks noGrp="1"/>
          </p:cNvSpPr>
          <p:nvPr/>
        </p:nvSpPr>
        <p:spPr>
          <a:xfrm>
            <a:off x="-20903" y="1151548"/>
            <a:ext cx="9143979" cy="855963"/>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400" b="1" dirty="0">
                <a:solidFill>
                  <a:schemeClr val="bg1"/>
                </a:solidFill>
                <a:latin typeface="Comic Sans MS" panose="030F0902030302020204" pitchFamily="66" charset="0"/>
                <a:ea typeface="Bodoni Ornaments" pitchFamily="2" charset="0"/>
                <a:cs typeface="Al Nile" pitchFamily="2" charset="-78"/>
              </a:rPr>
              <a:t>Propagandabilder wie dieses verschwanden. </a:t>
            </a:r>
          </a:p>
          <a:p>
            <a:pPr algn="ctr"/>
            <a:r>
              <a:rPr lang="de-DE" sz="2400" b="1" dirty="0">
                <a:solidFill>
                  <a:schemeClr val="bg1"/>
                </a:solidFill>
                <a:latin typeface="Comic Sans MS" panose="030F0902030302020204" pitchFamily="66" charset="0"/>
                <a:ea typeface="Bodoni Ornaments" pitchFamily="2" charset="0"/>
                <a:cs typeface="Al Nile" pitchFamily="2" charset="-78"/>
              </a:rPr>
              <a:t>Keiner kümmerte sich darum.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Fo_HVA_Büro_23.jpg"/>
          <p:cNvPicPr>
            <a:picLocks noChangeAspect="1"/>
          </p:cNvPicPr>
          <p:nvPr/>
        </p:nvPicPr>
        <p:blipFill rotWithShape="1">
          <a:blip r:embed="rId2"/>
          <a:srcRect l="36779" t="8342" r="54" b="104"/>
          <a:stretch/>
        </p:blipFill>
        <p:spPr>
          <a:xfrm>
            <a:off x="-1" y="1"/>
            <a:ext cx="9143217" cy="6858000"/>
          </a:xfrm>
          <a:prstGeom prst="rect">
            <a:avLst/>
          </a:prstGeom>
          <a:noFill/>
        </p:spPr>
      </p:pic>
      <p:sp>
        <p:nvSpPr>
          <p:cNvPr id="12" name="Rectangle 11">
            <a:extLst>
              <a:ext uri="{FF2B5EF4-FFF2-40B4-BE49-F238E27FC236}">
                <a16:creationId xmlns:a16="http://schemas.microsoft.com/office/drawing/2014/main" xmlns="" id="{8EB0ACD4-6D00-754E-967F-92F54A168C2C}"/>
              </a:ext>
            </a:extLst>
          </p:cNvPr>
          <p:cNvSpPr/>
          <p:nvPr/>
        </p:nvSpPr>
        <p:spPr>
          <a:xfrm>
            <a:off x="-6629" y="4869160"/>
            <a:ext cx="9143933" cy="586865"/>
          </a:xfrm>
          <a:prstGeom prst="rect">
            <a:avLst/>
          </a:prstGeom>
          <a:solidFill>
            <a:schemeClr val="accent6">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13" name="Inhaltsplatzhalter 4">
            <a:extLst>
              <a:ext uri="{FF2B5EF4-FFF2-40B4-BE49-F238E27FC236}">
                <a16:creationId xmlns:a16="http://schemas.microsoft.com/office/drawing/2014/main" xmlns="" id="{30982C89-307A-2A44-94B4-206C50879872}"/>
              </a:ext>
            </a:extLst>
          </p:cNvPr>
          <p:cNvSpPr>
            <a:spLocks noGrp="1"/>
          </p:cNvSpPr>
          <p:nvPr/>
        </p:nvSpPr>
        <p:spPr>
          <a:xfrm>
            <a:off x="-15914" y="4928567"/>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chemeClr val="bg1"/>
                </a:solidFill>
                <a:latin typeface="+mj-lt"/>
              </a:rPr>
              <a:t>Interesselosigkeit</a:t>
            </a:r>
            <a:endParaRPr lang="de-DE" sz="3200" b="1" dirty="0">
              <a:solidFill>
                <a:srgbClr val="FFC000"/>
              </a:solidFill>
              <a:latin typeface="+mj-lt"/>
            </a:endParaRPr>
          </a:p>
        </p:txBody>
      </p:sp>
      <p:sp>
        <p:nvSpPr>
          <p:cNvPr id="14" name="Rectangle 13">
            <a:extLst>
              <a:ext uri="{FF2B5EF4-FFF2-40B4-BE49-F238E27FC236}">
                <a16:creationId xmlns:a16="http://schemas.microsoft.com/office/drawing/2014/main" xmlns="" id="{DE1AABF6-CE5A-6143-A6E5-269C9F086131}"/>
              </a:ext>
            </a:extLst>
          </p:cNvPr>
          <p:cNvSpPr/>
          <p:nvPr/>
        </p:nvSpPr>
        <p:spPr>
          <a:xfrm>
            <a:off x="7006" y="5515432"/>
            <a:ext cx="9143933" cy="1242812"/>
          </a:xfrm>
          <a:prstGeom prst="rect">
            <a:avLst/>
          </a:prstGeom>
          <a:solidFill>
            <a:schemeClr val="accent6">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15" name="Inhaltsplatzhalter 4">
            <a:extLst>
              <a:ext uri="{FF2B5EF4-FFF2-40B4-BE49-F238E27FC236}">
                <a16:creationId xmlns:a16="http://schemas.microsoft.com/office/drawing/2014/main" xmlns="" id="{C964FDBA-09C2-F341-939A-73314632F2EE}"/>
              </a:ext>
            </a:extLst>
          </p:cNvPr>
          <p:cNvSpPr>
            <a:spLocks noGrp="1"/>
          </p:cNvSpPr>
          <p:nvPr/>
        </p:nvSpPr>
        <p:spPr>
          <a:xfrm>
            <a:off x="-23933" y="5606116"/>
            <a:ext cx="9143979" cy="1080120"/>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400" b="1" dirty="0">
                <a:solidFill>
                  <a:schemeClr val="bg1"/>
                </a:solidFill>
                <a:latin typeface="Comic Sans MS" panose="030F0902030302020204" pitchFamily="66" charset="0"/>
                <a:ea typeface="Bodoni Ornaments" pitchFamily="2" charset="0"/>
                <a:cs typeface="Al Nile" pitchFamily="2" charset="-78"/>
              </a:rPr>
              <a:t>Der Verein Bürgerkomitee 15. Januar e.V. rettete die Büroeinrichtung der Spionagechefs vor der Vernichtung. </a:t>
            </a:r>
          </a:p>
          <a:p>
            <a:pPr algn="ctr"/>
            <a:r>
              <a:rPr lang="de-DE" sz="2400" b="1" dirty="0">
                <a:solidFill>
                  <a:schemeClr val="bg1"/>
                </a:solidFill>
                <a:latin typeface="Comic Sans MS" panose="030F0902030302020204" pitchFamily="66" charset="0"/>
                <a:ea typeface="Bodoni Ornaments" pitchFamily="2" charset="0"/>
                <a:cs typeface="Al Nile" pitchFamily="2" charset="-78"/>
              </a:rPr>
              <a:t>Der Bund und andere zeigten kein Interesse.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0.70"/>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strVal val="#ppt_w*0.70"/>
                                          </p:val>
                                        </p:tav>
                                        <p:tav tm="100000">
                                          <p:val>
                                            <p:strVal val="#ppt_w"/>
                                          </p:val>
                                        </p:tav>
                                      </p:tavLst>
                                    </p:anim>
                                    <p:anim calcmode="lin" valueType="num">
                                      <p:cBhvr>
                                        <p:cTn id="18" dur="1000" fill="hold"/>
                                        <p:tgtEl>
                                          <p:spTgt spid="14"/>
                                        </p:tgtEl>
                                        <p:attrNameLst>
                                          <p:attrName>ppt_h</p:attrName>
                                        </p:attrNameLst>
                                      </p:cBhvr>
                                      <p:tavLst>
                                        <p:tav tm="0">
                                          <p:val>
                                            <p:strVal val="#ppt_h"/>
                                          </p:val>
                                        </p:tav>
                                        <p:tav tm="100000">
                                          <p:val>
                                            <p:strVal val="#ppt_h"/>
                                          </p:val>
                                        </p:tav>
                                      </p:tavLst>
                                    </p:anim>
                                    <p:animEffect transition="in" filter="fade">
                                      <p:cBhvr>
                                        <p:cTn id="19" dur="1000"/>
                                        <p:tgtEl>
                                          <p:spTgt spid="1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ppt_w</p:attrName>
                                        </p:attrNameLst>
                                      </p:cBhvr>
                                      <p:tavLst>
                                        <p:tav tm="0">
                                          <p:val>
                                            <p:strVal val="#ppt_w*0.70"/>
                                          </p:val>
                                        </p:tav>
                                        <p:tav tm="100000">
                                          <p:val>
                                            <p:strVal val="#ppt_w"/>
                                          </p:val>
                                        </p:tav>
                                      </p:tavLst>
                                    </p:anim>
                                    <p:anim calcmode="lin" valueType="num">
                                      <p:cBhvr>
                                        <p:cTn id="23" dur="1000" fill="hold"/>
                                        <p:tgtEl>
                                          <p:spTgt spid="15"/>
                                        </p:tgtEl>
                                        <p:attrNameLst>
                                          <p:attrName>ppt_h</p:attrName>
                                        </p:attrNameLst>
                                      </p:cBhvr>
                                      <p:tavLst>
                                        <p:tav tm="0">
                                          <p:val>
                                            <p:strVal val="#ppt_h"/>
                                          </p:val>
                                        </p:tav>
                                        <p:tav tm="100000">
                                          <p:val>
                                            <p:strVal val="#ppt_h"/>
                                          </p:val>
                                        </p:tav>
                                      </p:tavLst>
                                    </p:anim>
                                    <p:animEffect transition="in" filter="fade">
                                      <p:cBhvr>
                                        <p:cTn id="2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P</a:t>
            </a:r>
            <a:r>
              <a:rPr lang="de-DE" dirty="0" err="1" smtClean="0">
                <a:solidFill>
                  <a:schemeClr val="bg1"/>
                </a:solidFill>
              </a:rPr>
              <a:t>Planlosigkeit</a:t>
            </a:r>
            <a:endParaRPr lang="de-DE" dirty="0"/>
          </a:p>
        </p:txBody>
      </p:sp>
      <p:pic>
        <p:nvPicPr>
          <p:cNvPr id="4" name="Inhaltsplatzhalter 3" descr="f64225080.jpg"/>
          <p:cNvPicPr>
            <a:picLocks noGrp="1" noChangeAspect="1"/>
          </p:cNvPicPr>
          <p:nvPr>
            <p:ph idx="1"/>
          </p:nvPr>
        </p:nvPicPr>
        <p:blipFill>
          <a:blip r:embed="rId2" cstate="print"/>
          <a:stretch>
            <a:fillRect/>
          </a:stretch>
        </p:blipFill>
        <p:spPr>
          <a:xfrm>
            <a:off x="1643042" y="2071678"/>
            <a:ext cx="3029777" cy="4525963"/>
          </a:xfrm>
        </p:spPr>
      </p:pic>
      <p:sp>
        <p:nvSpPr>
          <p:cNvPr id="5" name="Textfeld 4"/>
          <p:cNvSpPr txBox="1"/>
          <p:nvPr/>
        </p:nvSpPr>
        <p:spPr>
          <a:xfrm>
            <a:off x="1500166" y="1000108"/>
            <a:ext cx="9184694" cy="1200329"/>
          </a:xfrm>
          <a:prstGeom prst="rect">
            <a:avLst/>
          </a:prstGeom>
          <a:noFill/>
        </p:spPr>
        <p:txBody>
          <a:bodyPr wrap="none" rtlCol="0">
            <a:spAutoFit/>
          </a:bodyPr>
          <a:lstStyle/>
          <a:p>
            <a:r>
              <a:rPr lang="de-DE" dirty="0" smtClean="0">
                <a:solidFill>
                  <a:schemeClr val="bg1"/>
                </a:solidFill>
              </a:rPr>
              <a:t>Bunker interessieren das Publikum , doch sie sind seit Jahren</a:t>
            </a:r>
          </a:p>
          <a:p>
            <a:r>
              <a:rPr lang="de-DE" dirty="0" smtClean="0">
                <a:solidFill>
                  <a:schemeClr val="bg1"/>
                </a:solidFill>
              </a:rPr>
              <a:t> nicht zugänglich, ein Nutzungs- und Begehungskonzept gibt es </a:t>
            </a:r>
            <a:r>
              <a:rPr lang="de-DE" dirty="0" err="1" smtClean="0">
                <a:solidFill>
                  <a:schemeClr val="bg1"/>
                </a:solidFill>
              </a:rPr>
              <a:t>nicht.Der</a:t>
            </a:r>
            <a:r>
              <a:rPr lang="de-DE" dirty="0" smtClean="0">
                <a:solidFill>
                  <a:schemeClr val="bg1"/>
                </a:solidFill>
              </a:rPr>
              <a:t> eine gehört dem Bund,</a:t>
            </a:r>
          </a:p>
          <a:p>
            <a:r>
              <a:rPr lang="de-DE" dirty="0" smtClean="0">
                <a:solidFill>
                  <a:schemeClr val="bg1"/>
                </a:solidFill>
              </a:rPr>
              <a:t> der andere dem Land, beide haben kein Konzept.</a:t>
            </a:r>
          </a:p>
          <a:p>
            <a:endParaRPr lang="de-DE" dirty="0"/>
          </a:p>
        </p:txBody>
      </p:sp>
      <p:pic>
        <p:nvPicPr>
          <p:cNvPr id="6" name="Grafik 5" descr="f64720880.jpg"/>
          <p:cNvPicPr>
            <a:picLocks noChangeAspect="1"/>
          </p:cNvPicPr>
          <p:nvPr/>
        </p:nvPicPr>
        <p:blipFill>
          <a:blip r:embed="rId3" cstate="print"/>
          <a:stretch>
            <a:fillRect/>
          </a:stretch>
        </p:blipFill>
        <p:spPr>
          <a:xfrm>
            <a:off x="4500562" y="3714752"/>
            <a:ext cx="4000528" cy="267803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chor="ctr">
            <a:normAutofit/>
          </a:bodyPr>
          <a:lstStyle/>
          <a:p>
            <a:r>
              <a:rPr lang="de-DE" dirty="0"/>
              <a:t>Leerstände </a:t>
            </a:r>
          </a:p>
        </p:txBody>
      </p:sp>
      <p:sp>
        <p:nvSpPr>
          <p:cNvPr id="3" name="Inhaltsplatzhalter 2"/>
          <p:cNvSpPr>
            <a:spLocks noGrp="1"/>
          </p:cNvSpPr>
          <p:nvPr>
            <p:ph type="subTitle" idx="1"/>
          </p:nvPr>
        </p:nvSpPr>
        <p:spPr>
          <a:xfrm>
            <a:off x="685800" y="3448713"/>
            <a:ext cx="7772400" cy="2209800"/>
          </a:xfrm>
        </p:spPr>
        <p:txBody>
          <a:bodyPr>
            <a:normAutofit/>
          </a:bodyPr>
          <a:lstStyle/>
          <a:p>
            <a:pPr>
              <a:lnSpc>
                <a:spcPct val="150000"/>
              </a:lnSpc>
            </a:pPr>
            <a:r>
              <a:rPr lang="de-DE" sz="2000" b="1" dirty="0">
                <a:solidFill>
                  <a:schemeClr val="bg1"/>
                </a:solidFill>
                <a:latin typeface="Comic Sans MS" panose="030F0902030302020204" pitchFamily="66" charset="0"/>
              </a:rPr>
              <a:t>Seit (rund) 30 Jahren stehen viele Gebäude leer. </a:t>
            </a:r>
          </a:p>
          <a:p>
            <a:pPr>
              <a:lnSpc>
                <a:spcPct val="150000"/>
              </a:lnSpc>
            </a:pPr>
            <a:r>
              <a:rPr lang="de-DE" sz="2000" b="1" dirty="0">
                <a:solidFill>
                  <a:schemeClr val="bg1"/>
                </a:solidFill>
                <a:latin typeface="Comic Sans MS" panose="030F0902030302020204" pitchFamily="66" charset="0"/>
              </a:rPr>
              <a:t>Obwohl das Gelände zum Sanierungsgebiet Frankfurter Allee Nord (FAN) gehört, passierte 12 Jahre lang nichts.</a:t>
            </a:r>
          </a:p>
          <a:p>
            <a:pPr>
              <a:lnSpc>
                <a:spcPct val="150000"/>
              </a:lnSpc>
            </a:pPr>
            <a:endParaRPr lang="de-DE" sz="2000" b="1" dirty="0">
              <a:solidFill>
                <a:schemeClr val="bg1"/>
              </a:solidFill>
              <a:latin typeface="Comic Sans MS" panose="030F0902030302020204" pitchFamily="66"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Fo_HVA_kalusmeier_23.jpg"/>
          <p:cNvPicPr>
            <a:picLocks noChangeAspect="1"/>
          </p:cNvPicPr>
          <p:nvPr/>
        </p:nvPicPr>
        <p:blipFill rotWithShape="1">
          <a:blip r:embed="rId2" cstate="print"/>
          <a:srcRect l="6000"/>
          <a:stretch/>
        </p:blipFill>
        <p:spPr>
          <a:xfrm>
            <a:off x="20" y="10"/>
            <a:ext cx="9143980" cy="6857990"/>
          </a:xfrm>
          <a:prstGeom prst="rect">
            <a:avLst/>
          </a:prstGeom>
          <a:noFill/>
        </p:spPr>
      </p:pic>
      <p:sp>
        <p:nvSpPr>
          <p:cNvPr id="5" name="Rectangle 4">
            <a:extLst>
              <a:ext uri="{FF2B5EF4-FFF2-40B4-BE49-F238E27FC236}">
                <a16:creationId xmlns:a16="http://schemas.microsoft.com/office/drawing/2014/main" xmlns="" id="{056948EC-671C-704B-A797-78716C7BCF79}"/>
              </a:ext>
            </a:extLst>
          </p:cNvPr>
          <p:cNvSpPr/>
          <p:nvPr/>
        </p:nvSpPr>
        <p:spPr>
          <a:xfrm>
            <a:off x="67" y="451940"/>
            <a:ext cx="9143933" cy="586865"/>
          </a:xfrm>
          <a:prstGeom prst="rect">
            <a:avLst/>
          </a:prstGeom>
          <a:solidFill>
            <a:schemeClr val="tx2">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6" name="Inhaltsplatzhalter 4">
            <a:extLst>
              <a:ext uri="{FF2B5EF4-FFF2-40B4-BE49-F238E27FC236}">
                <a16:creationId xmlns:a16="http://schemas.microsoft.com/office/drawing/2014/main" xmlns="" id="{7B753575-13A2-D546-87A3-EDF843028E06}"/>
              </a:ext>
            </a:extLst>
          </p:cNvPr>
          <p:cNvSpPr>
            <a:spLocks noGrp="1"/>
          </p:cNvSpPr>
          <p:nvPr/>
        </p:nvSpPr>
        <p:spPr>
          <a:xfrm>
            <a:off x="-9218" y="511347"/>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rgbClr val="FFFFFF"/>
                </a:solidFill>
                <a:latin typeface="+mj-lt"/>
              </a:rPr>
              <a:t>Leerstand: </a:t>
            </a:r>
            <a:r>
              <a:rPr lang="de-DE" sz="3200" b="1" dirty="0">
                <a:solidFill>
                  <a:srgbClr val="FFC000"/>
                </a:solidFill>
                <a:latin typeface="+mj-lt"/>
              </a:rPr>
              <a:t>Spionagegebäude</a:t>
            </a:r>
          </a:p>
        </p:txBody>
      </p:sp>
      <p:sp>
        <p:nvSpPr>
          <p:cNvPr id="8" name="Rectangle 7">
            <a:extLst>
              <a:ext uri="{FF2B5EF4-FFF2-40B4-BE49-F238E27FC236}">
                <a16:creationId xmlns:a16="http://schemas.microsoft.com/office/drawing/2014/main" xmlns="" id="{5829CFCE-5DCD-5F45-8E31-79976682A889}"/>
              </a:ext>
            </a:extLst>
          </p:cNvPr>
          <p:cNvSpPr/>
          <p:nvPr/>
        </p:nvSpPr>
        <p:spPr>
          <a:xfrm>
            <a:off x="10036" y="1098212"/>
            <a:ext cx="9143933" cy="962636"/>
          </a:xfrm>
          <a:prstGeom prst="rect">
            <a:avLst/>
          </a:prstGeom>
          <a:solidFill>
            <a:schemeClr val="tx2">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11" name="Inhaltsplatzhalter 4">
            <a:extLst>
              <a:ext uri="{FF2B5EF4-FFF2-40B4-BE49-F238E27FC236}">
                <a16:creationId xmlns:a16="http://schemas.microsoft.com/office/drawing/2014/main" xmlns="" id="{6AB27336-F623-444C-B7CC-939317992814}"/>
              </a:ext>
            </a:extLst>
          </p:cNvPr>
          <p:cNvSpPr>
            <a:spLocks noGrp="1"/>
          </p:cNvSpPr>
          <p:nvPr/>
        </p:nvSpPr>
        <p:spPr>
          <a:xfrm>
            <a:off x="21" y="1122160"/>
            <a:ext cx="9143979" cy="855963"/>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000" b="1" dirty="0">
                <a:solidFill>
                  <a:schemeClr val="bg1"/>
                </a:solidFill>
                <a:latin typeface="Comic Sans MS" panose="030F0902030302020204" pitchFamily="66" charset="0"/>
                <a:ea typeface="Bodoni Ornaments" pitchFamily="2" charset="0"/>
                <a:cs typeface="Al Nile" pitchFamily="2" charset="-78"/>
              </a:rPr>
              <a:t>Jetzt in Privater Hand: Der Senat wollte es nicht der Deutschen Bahn abkaufen. Offenbar wird jetzt auf steigende Grundstückspreise spekuliert.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us_18-23.mp4">
            <a:hlinkClick r:id="" action="ppaction://media"/>
          </p:cNvPr>
          <p:cNvPicPr>
            <a:picLocks noGrp="1" noRot="1" noChangeAspect="1"/>
          </p:cNvPicPr>
          <p:nvPr>
            <p:ph idx="1"/>
            <a:videoFile r:link="rId1"/>
          </p:nvPr>
        </p:nvPicPr>
        <p:blipFill>
          <a:blip r:embed="rId3"/>
          <a:stretch>
            <a:fillRect/>
          </a:stretch>
        </p:blipFill>
        <p:spPr>
          <a:xfrm>
            <a:off x="1341438" y="2033588"/>
            <a:ext cx="6461125" cy="3657600"/>
          </a:xfrm>
          <a:prstGeom prst="rect">
            <a:avLst/>
          </a:prstGeom>
        </p:spPr>
      </p:pic>
      <p:sp>
        <p:nvSpPr>
          <p:cNvPr id="5" name="Rectangle 7">
            <a:extLst>
              <a:ext uri="{FF2B5EF4-FFF2-40B4-BE49-F238E27FC236}">
                <a16:creationId xmlns:a16="http://schemas.microsoft.com/office/drawing/2014/main" xmlns="" id="{DD2D1544-79DD-A54C-8053-AE6007D7A4B8}"/>
              </a:ext>
            </a:extLst>
          </p:cNvPr>
          <p:cNvSpPr/>
          <p:nvPr/>
        </p:nvSpPr>
        <p:spPr>
          <a:xfrm>
            <a:off x="10036" y="1098212"/>
            <a:ext cx="9143933" cy="586865"/>
          </a:xfrm>
          <a:prstGeom prst="rect">
            <a:avLst/>
          </a:prstGeom>
          <a:solidFill>
            <a:schemeClr val="accent3">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de-DE" b="1" dirty="0" smtClean="0">
                <a:solidFill>
                  <a:schemeClr val="bg1"/>
                </a:solidFill>
                <a:latin typeface="Comic Sans MS" panose="030F0902030302020204" pitchFamily="66" charset="0"/>
                <a:ea typeface="Bodoni Ornaments" pitchFamily="2" charset="0"/>
                <a:cs typeface="Al Nile" pitchFamily="2" charset="-78"/>
              </a:rPr>
              <a:t>Auch in Privathand. Offenbar Spekulation auf steigende Preise</a:t>
            </a:r>
            <a:endParaRPr lang="de-DE" b="1" dirty="0">
              <a:solidFill>
                <a:schemeClr val="bg1"/>
              </a:solidFill>
              <a:latin typeface="Comic Sans MS" panose="030F0902030302020204" pitchFamily="66" charset="0"/>
              <a:ea typeface="Bodoni Ornaments" pitchFamily="2" charset="0"/>
              <a:cs typeface="Al Nile" pitchFamily="2" charset="-78"/>
            </a:endParaRPr>
          </a:p>
        </p:txBody>
      </p:sp>
      <p:sp>
        <p:nvSpPr>
          <p:cNvPr id="6" name="Inhaltsplatzhalter 4">
            <a:extLst>
              <a:ext uri="{FF2B5EF4-FFF2-40B4-BE49-F238E27FC236}">
                <a16:creationId xmlns:a16="http://schemas.microsoft.com/office/drawing/2014/main" xmlns="" id="{8194CA84-0B6E-254C-AA0A-241CE517044D}"/>
              </a:ext>
            </a:extLst>
          </p:cNvPr>
          <p:cNvSpPr>
            <a:spLocks noGrp="1"/>
          </p:cNvSpPr>
          <p:nvPr>
            <p:ph type="title"/>
          </p:nvPr>
        </p:nvSpPr>
        <p:spPr>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chemeClr val="bg1"/>
                </a:solidFill>
              </a:rPr>
              <a:t>Leerstand Versammlungsgebäude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0" fill="hold"/>
                                        <p:tgtEl>
                                          <p:spTgt spid="4"/>
                                        </p:tgtEl>
                                      </p:cBhvr>
                                    </p:cmd>
                                  </p:childTnLst>
                                </p:cTn>
                              </p:par>
                              <p:par>
                                <p:cTn id="7" presetID="42"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1000"/>
                                        <p:tgtEl>
                                          <p:spTgt spid="5"/>
                                        </p:tgtEl>
                                      </p:cBhvr>
                                    </p:animEffect>
                                    <p:anim calcmode="lin" valueType="num">
                                      <p:cBhvr>
                                        <p:cTn id="10" dur="1000" fill="hold"/>
                                        <p:tgtEl>
                                          <p:spTgt spid="5"/>
                                        </p:tgtEl>
                                        <p:attrNameLst>
                                          <p:attrName>ppt_x</p:attrName>
                                        </p:attrNameLst>
                                      </p:cBhvr>
                                      <p:tavLst>
                                        <p:tav tm="0">
                                          <p:val>
                                            <p:strVal val="#ppt_x"/>
                                          </p:val>
                                        </p:tav>
                                        <p:tav tm="100000">
                                          <p:val>
                                            <p:strVal val="#ppt_x"/>
                                          </p:val>
                                        </p:tav>
                                      </p:tavLst>
                                    </p:anim>
                                    <p:anim calcmode="lin" valueType="num">
                                      <p:cBhvr>
                                        <p:cTn id="11" dur="1000" fill="hold"/>
                                        <p:tgtEl>
                                          <p:spTgt spid="5"/>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IMG_1505.JPG"/>
          <p:cNvPicPr>
            <a:picLocks noGrp="1" noChangeAspect="1"/>
          </p:cNvPicPr>
          <p:nvPr>
            <p:ph idx="1"/>
          </p:nvPr>
        </p:nvPicPr>
        <p:blipFill>
          <a:blip r:embed="rId2" cstate="print"/>
          <a:stretch>
            <a:fillRect/>
          </a:stretch>
        </p:blipFill>
        <p:spPr>
          <a:xfrm rot="5400000">
            <a:off x="1460219" y="2111625"/>
            <a:ext cx="6034617" cy="4525963"/>
          </a:xfrm>
        </p:spPr>
      </p:pic>
      <p:sp>
        <p:nvSpPr>
          <p:cNvPr id="5" name="Inhaltsplatzhalter 2"/>
          <p:cNvSpPr txBox="1">
            <a:spLocks/>
          </p:cNvSpPr>
          <p:nvPr/>
        </p:nvSpPr>
        <p:spPr>
          <a:xfrm>
            <a:off x="214282" y="0"/>
            <a:ext cx="8229600" cy="4525963"/>
          </a:xfrm>
          <a:prstGeom prst="rect">
            <a:avLst/>
          </a:prstGeom>
        </p:spPr>
        <p:txBody>
          <a:bodyPr vert="horz" lIns="91440" tIns="45720" rIns="91440" bIns="45720" rtlCol="0" anchor="t">
            <a:normAutofit/>
          </a:bodyPr>
          <a:lstStyle/>
          <a:p>
            <a:pPr marL="0" marR="0" lvl="0" indent="0" algn="ctr" defTabSz="914400" rtl="0" eaLnBrk="1" fontAlgn="auto" latinLnBrk="0" hangingPunct="1">
              <a:lnSpc>
                <a:spcPct val="150000"/>
              </a:lnSpc>
              <a:spcBef>
                <a:spcPct val="20000"/>
              </a:spcBef>
              <a:spcAft>
                <a:spcPts val="0"/>
              </a:spcAft>
              <a:buClrTx/>
              <a:buSzTx/>
              <a:buFont typeface="Arial" pitchFamily="34" charset="0"/>
              <a:buNone/>
              <a:tabLst/>
              <a:defRPr/>
            </a:pPr>
            <a:r>
              <a:rPr kumimoji="0" lang="de-DE" sz="2400" b="1" i="0" u="none" strike="noStrike" kern="1200" cap="none" spc="0" normalizeH="0" baseline="0" noProof="0" dirty="0" smtClean="0">
                <a:ln>
                  <a:noFill/>
                </a:ln>
                <a:solidFill>
                  <a:schemeClr val="bg1"/>
                </a:solidFill>
                <a:effectLst/>
                <a:uLnTx/>
                <a:uFillTx/>
                <a:latin typeface="Comic Sans MS" panose="030F0902030302020204" pitchFamily="66" charset="0"/>
                <a:ea typeface="+mn-ea"/>
                <a:cs typeface="+mn-cs"/>
              </a:rPr>
              <a:t>Dieses denkmalgeschützte Haus gehört dem Bund. Es steht seit über 30 Jahren </a:t>
            </a:r>
            <a:r>
              <a:rPr kumimoji="0" lang="de-DE" sz="2400" b="1" i="0" u="none" strike="noStrike" kern="1200" cap="none" spc="0" normalizeH="0" baseline="0" noProof="0" dirty="0" err="1" smtClean="0">
                <a:ln>
                  <a:noFill/>
                </a:ln>
                <a:solidFill>
                  <a:schemeClr val="bg1"/>
                </a:solidFill>
                <a:effectLst/>
                <a:uLnTx/>
                <a:uFillTx/>
                <a:latin typeface="Comic Sans MS" panose="030F0902030302020204" pitchFamily="66" charset="0"/>
                <a:ea typeface="+mn-ea"/>
                <a:cs typeface="+mn-cs"/>
              </a:rPr>
              <a:t>unsaniert</a:t>
            </a:r>
            <a:r>
              <a:rPr kumimoji="0" lang="de-DE" sz="2400" b="1" i="0" u="none" strike="noStrike" kern="1200" cap="none" spc="0" normalizeH="0" baseline="0" noProof="0" dirty="0" smtClean="0">
                <a:ln>
                  <a:noFill/>
                </a:ln>
                <a:solidFill>
                  <a:schemeClr val="bg1"/>
                </a:solidFill>
                <a:effectLst/>
                <a:uLnTx/>
                <a:uFillTx/>
                <a:latin typeface="Comic Sans MS" panose="030F0902030302020204" pitchFamily="66" charset="0"/>
                <a:ea typeface="+mn-ea"/>
                <a:cs typeface="+mn-cs"/>
              </a:rPr>
              <a:t> leer. Auf Kosten der Steuerzahler und trotz hohen Bürobedarfs in Berlin…..</a:t>
            </a:r>
            <a:endParaRPr kumimoji="0" lang="de-DE" sz="2400" b="1" i="0" u="none" strike="noStrike" kern="1200" cap="none" spc="0" normalizeH="0" baseline="0" noProof="0" dirty="0">
              <a:ln>
                <a:noFill/>
              </a:ln>
              <a:solidFill>
                <a:schemeClr val="bg1"/>
              </a:solidFill>
              <a:effectLst/>
              <a:uLnTx/>
              <a:uFillTx/>
              <a:latin typeface="Comic Sans MS" panose="030F0902030302020204" pitchFamily="66" charset="0"/>
              <a:ea typeface="+mn-ea"/>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Fo_Haus22_Klausm_23.jpg"/>
          <p:cNvPicPr>
            <a:picLocks noChangeAspect="1"/>
          </p:cNvPicPr>
          <p:nvPr/>
        </p:nvPicPr>
        <p:blipFill rotWithShape="1">
          <a:blip r:embed="rId2"/>
          <a:srcRect l="8212" r="1788"/>
          <a:stretch/>
        </p:blipFill>
        <p:spPr>
          <a:xfrm>
            <a:off x="20" y="10"/>
            <a:ext cx="9143980" cy="6857990"/>
          </a:xfrm>
          <a:prstGeom prst="rect">
            <a:avLst/>
          </a:prstGeom>
          <a:noFill/>
        </p:spPr>
      </p:pic>
      <p:sp>
        <p:nvSpPr>
          <p:cNvPr id="5" name="Rectangle 4">
            <a:extLst>
              <a:ext uri="{FF2B5EF4-FFF2-40B4-BE49-F238E27FC236}">
                <a16:creationId xmlns:a16="http://schemas.microsoft.com/office/drawing/2014/main" xmlns="" id="{E0402E9D-4F2B-1C43-9E0C-8160C6BFA7D4}"/>
              </a:ext>
            </a:extLst>
          </p:cNvPr>
          <p:cNvSpPr/>
          <p:nvPr/>
        </p:nvSpPr>
        <p:spPr>
          <a:xfrm>
            <a:off x="67" y="451940"/>
            <a:ext cx="9143933" cy="586865"/>
          </a:xfrm>
          <a:prstGeom prst="rect">
            <a:avLst/>
          </a:prstGeom>
          <a:solidFill>
            <a:schemeClr val="accent3">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6" name="Inhaltsplatzhalter 4">
            <a:extLst>
              <a:ext uri="{FF2B5EF4-FFF2-40B4-BE49-F238E27FC236}">
                <a16:creationId xmlns:a16="http://schemas.microsoft.com/office/drawing/2014/main" xmlns="" id="{347A0560-9867-AB40-9B5B-D26ABC7290B7}"/>
              </a:ext>
            </a:extLst>
          </p:cNvPr>
          <p:cNvSpPr>
            <a:spLocks noGrp="1"/>
          </p:cNvSpPr>
          <p:nvPr/>
        </p:nvSpPr>
        <p:spPr>
          <a:xfrm>
            <a:off x="-9218" y="511347"/>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rgbClr val="FFFFFF"/>
                </a:solidFill>
                <a:latin typeface="+mj-lt"/>
              </a:rPr>
              <a:t>Leerstand</a:t>
            </a:r>
            <a:endParaRPr lang="de-DE" sz="3200" b="1" dirty="0">
              <a:solidFill>
                <a:srgbClr val="FFC000"/>
              </a:solidFill>
              <a:latin typeface="+mj-lt"/>
            </a:endParaRPr>
          </a:p>
        </p:txBody>
      </p:sp>
      <p:sp>
        <p:nvSpPr>
          <p:cNvPr id="7" name="Rectangle 6">
            <a:extLst>
              <a:ext uri="{FF2B5EF4-FFF2-40B4-BE49-F238E27FC236}">
                <a16:creationId xmlns:a16="http://schemas.microsoft.com/office/drawing/2014/main" xmlns="" id="{3093261D-036A-0644-986A-9AF8F6E852C2}"/>
              </a:ext>
            </a:extLst>
          </p:cNvPr>
          <p:cNvSpPr/>
          <p:nvPr/>
        </p:nvSpPr>
        <p:spPr>
          <a:xfrm>
            <a:off x="10036" y="1098212"/>
            <a:ext cx="9143933" cy="1178660"/>
          </a:xfrm>
          <a:prstGeom prst="rect">
            <a:avLst/>
          </a:prstGeom>
          <a:solidFill>
            <a:schemeClr val="accent3">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dirty="0"/>
          </a:p>
        </p:txBody>
      </p:sp>
      <p:sp>
        <p:nvSpPr>
          <p:cNvPr id="8" name="Inhaltsplatzhalter 4">
            <a:extLst>
              <a:ext uri="{FF2B5EF4-FFF2-40B4-BE49-F238E27FC236}">
                <a16:creationId xmlns:a16="http://schemas.microsoft.com/office/drawing/2014/main" xmlns="" id="{EE7492BE-B14D-C943-B220-698F08A822AF}"/>
              </a:ext>
            </a:extLst>
          </p:cNvPr>
          <p:cNvSpPr>
            <a:spLocks noGrp="1"/>
          </p:cNvSpPr>
          <p:nvPr/>
        </p:nvSpPr>
        <p:spPr>
          <a:xfrm>
            <a:off x="-10015" y="1178886"/>
            <a:ext cx="9143979" cy="1017311"/>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000" b="1" dirty="0">
                <a:solidFill>
                  <a:schemeClr val="bg1"/>
                </a:solidFill>
                <a:latin typeface="Comic Sans MS" panose="030F0902030302020204" pitchFamily="66" charset="0"/>
                <a:ea typeface="Bodoni Ornaments" pitchFamily="2" charset="0"/>
                <a:cs typeface="Al Nile" pitchFamily="2" charset="-78"/>
              </a:rPr>
              <a:t>Dieses Gebäude kaufte der Bund vor einigen Jahren für teures Geld. Bis heute wurde es nicht saniert, ist teilweise gesperrt, ein bestätigtes Konzept liegt nicht vor.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Fo_Fuchs-Groß_23.jpg"/>
          <p:cNvPicPr>
            <a:picLocks noChangeAspect="1"/>
          </p:cNvPicPr>
          <p:nvPr/>
        </p:nvPicPr>
        <p:blipFill rotWithShape="1">
          <a:blip r:embed="rId2" cstate="print"/>
          <a:srcRect r="15334"/>
          <a:stretch/>
        </p:blipFill>
        <p:spPr>
          <a:xfrm>
            <a:off x="20" y="10"/>
            <a:ext cx="9143980" cy="6857990"/>
          </a:xfrm>
          <a:prstGeom prst="rect">
            <a:avLst/>
          </a:prstGeom>
          <a:noFill/>
        </p:spPr>
      </p:pic>
      <p:sp>
        <p:nvSpPr>
          <p:cNvPr id="9" name="Rectangle 8">
            <a:extLst>
              <a:ext uri="{FF2B5EF4-FFF2-40B4-BE49-F238E27FC236}">
                <a16:creationId xmlns:a16="http://schemas.microsoft.com/office/drawing/2014/main" xmlns="" id="{39A2A021-8A2E-874F-A86C-2695BA893018}"/>
              </a:ext>
            </a:extLst>
          </p:cNvPr>
          <p:cNvSpPr/>
          <p:nvPr/>
        </p:nvSpPr>
        <p:spPr>
          <a:xfrm>
            <a:off x="0" y="764704"/>
            <a:ext cx="9143933" cy="705678"/>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5" name="Inhaltsplatzhalter 4">
            <a:extLst>
              <a:ext uri="{FF2B5EF4-FFF2-40B4-BE49-F238E27FC236}">
                <a16:creationId xmlns:a16="http://schemas.microsoft.com/office/drawing/2014/main" xmlns="" id="{B42149E2-20A8-EE42-9086-B46CC2607A21}"/>
              </a:ext>
            </a:extLst>
          </p:cNvPr>
          <p:cNvSpPr>
            <a:spLocks noGrp="1"/>
          </p:cNvSpPr>
          <p:nvPr/>
        </p:nvSpPr>
        <p:spPr>
          <a:xfrm>
            <a:off x="-9218" y="883517"/>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chemeClr val="bg1"/>
                </a:solidFill>
              </a:rPr>
              <a:t>Dieser Tage läuft ein Fuchs über das Gelände</a:t>
            </a:r>
          </a:p>
        </p:txBody>
      </p:sp>
      <p:sp>
        <p:nvSpPr>
          <p:cNvPr id="11" name="Rectangle 10">
            <a:extLst>
              <a:ext uri="{FF2B5EF4-FFF2-40B4-BE49-F238E27FC236}">
                <a16:creationId xmlns:a16="http://schemas.microsoft.com/office/drawing/2014/main" xmlns="" id="{E0E66342-749B-E248-8336-DF27E2394C5A}"/>
              </a:ext>
            </a:extLst>
          </p:cNvPr>
          <p:cNvSpPr/>
          <p:nvPr/>
        </p:nvSpPr>
        <p:spPr>
          <a:xfrm>
            <a:off x="-9171" y="1517187"/>
            <a:ext cx="9143933" cy="980275"/>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12" name="Inhaltsplatzhalter 4">
            <a:extLst>
              <a:ext uri="{FF2B5EF4-FFF2-40B4-BE49-F238E27FC236}">
                <a16:creationId xmlns:a16="http://schemas.microsoft.com/office/drawing/2014/main" xmlns="" id="{C1BBCA29-1F77-7643-90F3-76DBCBA79AC7}"/>
              </a:ext>
            </a:extLst>
          </p:cNvPr>
          <p:cNvSpPr>
            <a:spLocks noGrp="1"/>
          </p:cNvSpPr>
          <p:nvPr/>
        </p:nvSpPr>
        <p:spPr>
          <a:xfrm>
            <a:off x="-9217" y="1556792"/>
            <a:ext cx="9143979" cy="940670"/>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400" b="1" dirty="0">
                <a:solidFill>
                  <a:schemeClr val="bg1"/>
                </a:solidFill>
                <a:latin typeface="Comic Sans MS" panose="030F0902030302020204" pitchFamily="66" charset="0"/>
                <a:ea typeface="Bodoni Ornaments" pitchFamily="2" charset="0"/>
                <a:cs typeface="Al Nile" pitchFamily="2" charset="-78"/>
              </a:rPr>
              <a:t>Was er wohl sucht? </a:t>
            </a:r>
          </a:p>
          <a:p>
            <a:pPr algn="ctr"/>
            <a:r>
              <a:rPr lang="de-DE" sz="2400" b="1" dirty="0">
                <a:solidFill>
                  <a:schemeClr val="bg1"/>
                </a:solidFill>
                <a:latin typeface="Comic Sans MS" panose="030F0902030302020204" pitchFamily="66" charset="0"/>
                <a:ea typeface="Bodoni Ornaments" pitchFamily="2" charset="0"/>
                <a:cs typeface="Al Nile" pitchFamily="2" charset="-78"/>
              </a:rPr>
              <a:t>Akten, Ausstellungen, Innovationen, Veranstaltungen, Kino?</a:t>
            </a:r>
          </a:p>
        </p:txBody>
      </p:sp>
    </p:spTree>
    <p:extLst>
      <p:ext uri="{BB962C8B-B14F-4D97-AF65-F5344CB8AC3E}">
        <p14:creationId xmlns:p14="http://schemas.microsoft.com/office/powerpoint/2010/main" xmlns="" val="694883115"/>
      </p:ext>
    </p:extLst>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strVal val="#ppt_w*0.70"/>
                                          </p:val>
                                        </p:tav>
                                        <p:tav tm="100000">
                                          <p:val>
                                            <p:strVal val="#ppt_w"/>
                                          </p:val>
                                        </p:tav>
                                      </p:tavLst>
                                    </p:anim>
                                    <p:anim calcmode="lin" valueType="num">
                                      <p:cBhvr>
                                        <p:cTn id="18" dur="1000" fill="hold"/>
                                        <p:tgtEl>
                                          <p:spTgt spid="11"/>
                                        </p:tgtEl>
                                        <p:attrNameLst>
                                          <p:attrName>ppt_h</p:attrName>
                                        </p:attrNameLst>
                                      </p:cBhvr>
                                      <p:tavLst>
                                        <p:tav tm="0">
                                          <p:val>
                                            <p:strVal val="#ppt_h"/>
                                          </p:val>
                                        </p:tav>
                                        <p:tav tm="100000">
                                          <p:val>
                                            <p:strVal val="#ppt_h"/>
                                          </p:val>
                                        </p:tav>
                                      </p:tavLst>
                                    </p:anim>
                                    <p:animEffect transition="in" filter="fade">
                                      <p:cBhvr>
                                        <p:cTn id="19" dur="1000"/>
                                        <p:tgtEl>
                                          <p:spTgt spid="11"/>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strVal val="#ppt_w*0.70"/>
                                          </p:val>
                                        </p:tav>
                                        <p:tav tm="100000">
                                          <p:val>
                                            <p:strVal val="#ppt_w"/>
                                          </p:val>
                                        </p:tav>
                                      </p:tavLst>
                                    </p:anim>
                                    <p:anim calcmode="lin" valueType="num">
                                      <p:cBhvr>
                                        <p:cTn id="23" dur="1000" fill="hold"/>
                                        <p:tgtEl>
                                          <p:spTgt spid="12"/>
                                        </p:tgtEl>
                                        <p:attrNameLst>
                                          <p:attrName>ppt_h</p:attrName>
                                        </p:attrNameLst>
                                      </p:cBhvr>
                                      <p:tavLst>
                                        <p:tav tm="0">
                                          <p:val>
                                            <p:strVal val="#ppt_h"/>
                                          </p:val>
                                        </p:tav>
                                        <p:tav tm="100000">
                                          <p:val>
                                            <p:strVal val="#ppt_h"/>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11"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Fo_Frankfurter_klausm_23.png"/>
          <p:cNvPicPr>
            <a:picLocks noChangeAspect="1"/>
          </p:cNvPicPr>
          <p:nvPr/>
        </p:nvPicPr>
        <p:blipFill rotWithShape="1">
          <a:blip r:embed="rId2" cstate="print"/>
          <a:srcRect/>
          <a:stretch/>
        </p:blipFill>
        <p:spPr>
          <a:xfrm>
            <a:off x="20" y="10"/>
            <a:ext cx="9143980" cy="6857990"/>
          </a:xfrm>
          <a:prstGeom prst="rect">
            <a:avLst/>
          </a:prstGeom>
          <a:noFill/>
        </p:spPr>
      </p:pic>
      <p:sp>
        <p:nvSpPr>
          <p:cNvPr id="5" name="Rectangle 4">
            <a:extLst>
              <a:ext uri="{FF2B5EF4-FFF2-40B4-BE49-F238E27FC236}">
                <a16:creationId xmlns:a16="http://schemas.microsoft.com/office/drawing/2014/main" xmlns="" id="{26086A33-FDAC-4940-8BD4-529E4694C0D6}"/>
              </a:ext>
            </a:extLst>
          </p:cNvPr>
          <p:cNvSpPr/>
          <p:nvPr/>
        </p:nvSpPr>
        <p:spPr>
          <a:xfrm>
            <a:off x="67" y="4920177"/>
            <a:ext cx="9143933" cy="586865"/>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6" name="Inhaltsplatzhalter 4">
            <a:extLst>
              <a:ext uri="{FF2B5EF4-FFF2-40B4-BE49-F238E27FC236}">
                <a16:creationId xmlns:a16="http://schemas.microsoft.com/office/drawing/2014/main" xmlns="" id="{906ECE72-F838-EE47-B916-AAEC18C834C5}"/>
              </a:ext>
            </a:extLst>
          </p:cNvPr>
          <p:cNvSpPr>
            <a:spLocks noGrp="1"/>
          </p:cNvSpPr>
          <p:nvPr/>
        </p:nvSpPr>
        <p:spPr>
          <a:xfrm>
            <a:off x="-9218" y="4979584"/>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rgbClr val="FFFFFF"/>
                </a:solidFill>
                <a:latin typeface="+mj-lt"/>
              </a:rPr>
              <a:t>Leerstand</a:t>
            </a:r>
            <a:endParaRPr lang="de-DE" sz="3200" b="1" dirty="0">
              <a:solidFill>
                <a:srgbClr val="FFC000"/>
              </a:solidFill>
              <a:latin typeface="+mj-lt"/>
            </a:endParaRPr>
          </a:p>
        </p:txBody>
      </p:sp>
      <p:sp>
        <p:nvSpPr>
          <p:cNvPr id="7" name="Rectangle 6">
            <a:extLst>
              <a:ext uri="{FF2B5EF4-FFF2-40B4-BE49-F238E27FC236}">
                <a16:creationId xmlns:a16="http://schemas.microsoft.com/office/drawing/2014/main" xmlns="" id="{627756B4-9379-594A-A1AC-270009C83112}"/>
              </a:ext>
            </a:extLst>
          </p:cNvPr>
          <p:cNvSpPr/>
          <p:nvPr/>
        </p:nvSpPr>
        <p:spPr>
          <a:xfrm>
            <a:off x="10036" y="5566449"/>
            <a:ext cx="9143933" cy="1178660"/>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dirty="0"/>
          </a:p>
        </p:txBody>
      </p:sp>
      <p:sp>
        <p:nvSpPr>
          <p:cNvPr id="8" name="Inhaltsplatzhalter 4">
            <a:extLst>
              <a:ext uri="{FF2B5EF4-FFF2-40B4-BE49-F238E27FC236}">
                <a16:creationId xmlns:a16="http://schemas.microsoft.com/office/drawing/2014/main" xmlns="" id="{0B0CDB2A-68EA-C64E-B8CD-F68EB8B984B1}"/>
              </a:ext>
            </a:extLst>
          </p:cNvPr>
          <p:cNvSpPr>
            <a:spLocks noGrp="1"/>
          </p:cNvSpPr>
          <p:nvPr/>
        </p:nvSpPr>
        <p:spPr>
          <a:xfrm>
            <a:off x="-10015" y="5647123"/>
            <a:ext cx="9143979" cy="1017311"/>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000" b="1" dirty="0">
                <a:solidFill>
                  <a:schemeClr val="bg1"/>
                </a:solidFill>
                <a:latin typeface="Comic Sans MS" panose="030F0902030302020204" pitchFamily="66" charset="0"/>
                <a:ea typeface="Bodoni Ornaments" pitchFamily="2" charset="0"/>
                <a:cs typeface="Al Nile" pitchFamily="2" charset="-78"/>
              </a:rPr>
              <a:t>Diese Gebäude gehören dem Land Berlin. Leerstand seit über 30 Jahren. Das Konzept Übungsräume und Ateliers für beides gibt es großen Bedarf wurden angehalten. Ein bestätigtes Alternativkonzept gibt es nicht.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Büko_Fo_Haus6_vorAbriss_220120.jpg"/>
          <p:cNvPicPr>
            <a:picLocks noChangeAspect="1"/>
          </p:cNvPicPr>
          <p:nvPr/>
        </p:nvPicPr>
        <p:blipFill rotWithShape="1">
          <a:blip r:embed="rId2"/>
          <a:srcRect l="20824" t="3442" r="6681" b="3155"/>
          <a:stretch/>
        </p:blipFill>
        <p:spPr>
          <a:xfrm>
            <a:off x="20" y="10"/>
            <a:ext cx="9133846" cy="6853482"/>
          </a:xfrm>
          <a:prstGeom prst="rect">
            <a:avLst/>
          </a:prstGeom>
          <a:noFill/>
        </p:spPr>
      </p:pic>
      <p:pic>
        <p:nvPicPr>
          <p:cNvPr id="10" name="Picture 9" descr="Abriss_rot.jpg">
            <a:extLst>
              <a:ext uri="{FF2B5EF4-FFF2-40B4-BE49-F238E27FC236}">
                <a16:creationId xmlns:a16="http://schemas.microsoft.com/office/drawing/2014/main" xmlns="" id="{D6F170AE-ABAA-D89E-331B-3C0D901A3040}"/>
              </a:ext>
            </a:extLst>
          </p:cNvPr>
          <p:cNvPicPr>
            <a:picLocks noChangeAspect="1"/>
          </p:cNvPicPr>
          <p:nvPr/>
        </p:nvPicPr>
        <p:blipFill>
          <a:blip r:embed="rId3"/>
          <a:stretch>
            <a:fillRect/>
          </a:stretch>
        </p:blipFill>
        <p:spPr>
          <a:xfrm>
            <a:off x="5364088" y="2846386"/>
            <a:ext cx="3741934" cy="3975538"/>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xmlns="" id="{5D9E2808-93B3-C843-AF5A-A251C6D4617A}"/>
              </a:ext>
            </a:extLst>
          </p:cNvPr>
          <p:cNvSpPr/>
          <p:nvPr/>
        </p:nvSpPr>
        <p:spPr>
          <a:xfrm>
            <a:off x="67" y="451940"/>
            <a:ext cx="9143933" cy="586865"/>
          </a:xfrm>
          <a:prstGeom prst="rect">
            <a:avLst/>
          </a:prstGeom>
          <a:solidFill>
            <a:schemeClr val="accent2">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7" name="Inhaltsplatzhalter 4">
            <a:extLst>
              <a:ext uri="{FF2B5EF4-FFF2-40B4-BE49-F238E27FC236}">
                <a16:creationId xmlns:a16="http://schemas.microsoft.com/office/drawing/2014/main" xmlns="" id="{678C6ADB-225E-2744-9DD1-D2043A31846E}"/>
              </a:ext>
            </a:extLst>
          </p:cNvPr>
          <p:cNvSpPr>
            <a:spLocks noGrp="1"/>
          </p:cNvSpPr>
          <p:nvPr/>
        </p:nvSpPr>
        <p:spPr>
          <a:xfrm>
            <a:off x="-9218" y="511347"/>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rgbClr val="FFFFFF"/>
                </a:solidFill>
                <a:latin typeface="+mj-lt"/>
              </a:rPr>
              <a:t>Abriss</a:t>
            </a:r>
            <a:endParaRPr lang="de-DE" sz="3200" b="1" dirty="0">
              <a:solidFill>
                <a:srgbClr val="FFC000"/>
              </a:solidFill>
              <a:latin typeface="+mj-lt"/>
            </a:endParaRPr>
          </a:p>
        </p:txBody>
      </p:sp>
      <p:sp>
        <p:nvSpPr>
          <p:cNvPr id="8" name="Rectangle 7">
            <a:extLst>
              <a:ext uri="{FF2B5EF4-FFF2-40B4-BE49-F238E27FC236}">
                <a16:creationId xmlns:a16="http://schemas.microsoft.com/office/drawing/2014/main" xmlns="" id="{7757BA00-1BAE-0A42-8412-97F51706D387}"/>
              </a:ext>
            </a:extLst>
          </p:cNvPr>
          <p:cNvSpPr/>
          <p:nvPr/>
        </p:nvSpPr>
        <p:spPr>
          <a:xfrm>
            <a:off x="10036" y="1098212"/>
            <a:ext cx="9143933" cy="1178660"/>
          </a:xfrm>
          <a:prstGeom prst="rect">
            <a:avLst/>
          </a:prstGeom>
          <a:solidFill>
            <a:schemeClr val="accent2">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dirty="0"/>
          </a:p>
        </p:txBody>
      </p:sp>
      <p:sp>
        <p:nvSpPr>
          <p:cNvPr id="9" name="Inhaltsplatzhalter 4">
            <a:extLst>
              <a:ext uri="{FF2B5EF4-FFF2-40B4-BE49-F238E27FC236}">
                <a16:creationId xmlns:a16="http://schemas.microsoft.com/office/drawing/2014/main" xmlns="" id="{D0F794A3-9610-204F-9B27-4B5750B345D4}"/>
              </a:ext>
            </a:extLst>
          </p:cNvPr>
          <p:cNvSpPr>
            <a:spLocks noGrp="1"/>
          </p:cNvSpPr>
          <p:nvPr/>
        </p:nvSpPr>
        <p:spPr>
          <a:xfrm>
            <a:off x="-10015" y="1178886"/>
            <a:ext cx="9143979" cy="1017311"/>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1800" b="1" dirty="0">
                <a:solidFill>
                  <a:schemeClr val="bg1"/>
                </a:solidFill>
                <a:latin typeface="Comic Sans MS" panose="030F0902030302020204" pitchFamily="66" charset="0"/>
                <a:ea typeface="Bodoni Ornaments" pitchFamily="2" charset="0"/>
                <a:cs typeface="Al Nile" pitchFamily="2" charset="-78"/>
              </a:rPr>
              <a:t>Dieses Gebäude gehörte dem Bund, es stammte aus der Gründungszeit von Lichtenberg. Es war in keinem schlechten Zustand. Der Bund ließ es abreißen. </a:t>
            </a:r>
          </a:p>
          <a:p>
            <a:pPr algn="ctr"/>
            <a:r>
              <a:rPr lang="de-DE" sz="1800" b="1" dirty="0">
                <a:solidFill>
                  <a:schemeClr val="bg1"/>
                </a:solidFill>
                <a:latin typeface="Comic Sans MS" panose="030F0902030302020204" pitchFamily="66" charset="0"/>
                <a:ea typeface="Bodoni Ornaments" pitchFamily="2" charset="0"/>
                <a:cs typeface="Al Nile" pitchFamily="2" charset="-78"/>
              </a:rPr>
              <a:t>Ein bestätigtes Alternativkonzept gibt es bis heute nicht. Skandalpotential.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IMG_0525.JPG"/>
          <p:cNvPicPr>
            <a:picLocks noGrp="1" noChangeAspect="1"/>
          </p:cNvPicPr>
          <p:nvPr>
            <p:ph idx="1"/>
          </p:nvPr>
        </p:nvPicPr>
        <p:blipFill>
          <a:blip r:embed="rId2" cstate="print"/>
          <a:stretch>
            <a:fillRect/>
          </a:stretch>
        </p:blipFill>
        <p:spPr>
          <a:xfrm>
            <a:off x="1554691" y="1600200"/>
            <a:ext cx="6034617" cy="4525963"/>
          </a:xfrm>
        </p:spPr>
      </p:pic>
      <p:sp>
        <p:nvSpPr>
          <p:cNvPr id="5" name="Inhaltsplatzhalter 4">
            <a:extLst>
              <a:ext uri="{FF2B5EF4-FFF2-40B4-BE49-F238E27FC236}">
                <a16:creationId xmlns:a16="http://schemas.microsoft.com/office/drawing/2014/main" xmlns="" id="{7698BB8C-D3F3-FD4B-95CE-51FC3585821C}"/>
              </a:ext>
            </a:extLst>
          </p:cNvPr>
          <p:cNvSpPr>
            <a:spLocks noGrp="1"/>
          </p:cNvSpPr>
          <p:nvPr>
            <p:ph type="title"/>
          </p:nvPr>
        </p:nvSpPr>
        <p:spPr>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000" b="1" dirty="0">
                <a:solidFill>
                  <a:schemeClr val="bg1"/>
                </a:solidFill>
                <a:latin typeface="Comic Sans MS" panose="030F0902030302020204" pitchFamily="66" charset="0"/>
                <a:ea typeface="Bodoni Ornaments" pitchFamily="2" charset="0"/>
                <a:cs typeface="Al Nile" pitchFamily="2" charset="-78"/>
              </a:rPr>
              <a:t>Was Mielke nicht schaffte, will der Bund machen: Abreißen!</a:t>
            </a:r>
          </a:p>
          <a:p>
            <a:pPr algn="ctr"/>
            <a:r>
              <a:rPr lang="de-DE" sz="2000" b="1" dirty="0">
                <a:solidFill>
                  <a:schemeClr val="bg1"/>
                </a:solidFill>
                <a:latin typeface="Comic Sans MS" panose="030F0902030302020204" pitchFamily="66" charset="0"/>
                <a:ea typeface="Bodoni Ornaments" pitchFamily="2" charset="0"/>
                <a:cs typeface="Al Nile" pitchFamily="2" charset="-78"/>
              </a:rPr>
              <a:t>Die letzten Gebäude aus der Gründungszeit von Lichtenberg an der Frankfurter Allee. </a:t>
            </a:r>
          </a:p>
        </p:txBody>
      </p:sp>
      <p:sp>
        <p:nvSpPr>
          <p:cNvPr id="6" name="Inhaltsplatzhalter 4">
            <a:extLst>
              <a:ext uri="{FF2B5EF4-FFF2-40B4-BE49-F238E27FC236}">
                <a16:creationId xmlns:a16="http://schemas.microsoft.com/office/drawing/2014/main" xmlns="" id="{FDE01327-F35C-5A4D-A486-147E71D74917}"/>
              </a:ext>
            </a:extLst>
          </p:cNvPr>
          <p:cNvSpPr>
            <a:spLocks noGrp="1"/>
          </p:cNvSpPr>
          <p:nvPr/>
        </p:nvSpPr>
        <p:spPr>
          <a:xfrm>
            <a:off x="-9285" y="59407"/>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rgbClr val="FFFFFF"/>
                </a:solidFill>
                <a:latin typeface="+mj-lt"/>
              </a:rPr>
              <a:t>Abriss</a:t>
            </a:r>
            <a:endParaRPr lang="de-DE" sz="3200" b="1" dirty="0">
              <a:solidFill>
                <a:srgbClr val="FFC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5" name="FF-Alle_23.mp4">
            <a:hlinkClick r:id="" action="ppaction://media"/>
          </p:cNvPr>
          <p:cNvPicPr>
            <a:picLocks noGrp="1" noRot="1" noChangeAspect="1"/>
          </p:cNvPicPr>
          <p:nvPr>
            <p:ph idx="1"/>
            <a:videoFile r:link="rId1"/>
          </p:nvPr>
        </p:nvPicPr>
        <p:blipFill>
          <a:blip r:embed="rId3"/>
          <a:stretch>
            <a:fillRect/>
          </a:stretch>
        </p:blipFill>
        <p:spPr>
          <a:xfrm>
            <a:off x="1341438" y="2033588"/>
            <a:ext cx="6461125" cy="3657600"/>
          </a:xfrm>
          <a:prstGeom prst="rect">
            <a:avLst/>
          </a:prstGeom>
        </p:spPr>
      </p:pic>
      <p:sp>
        <p:nvSpPr>
          <p:cNvPr id="6" name="Inhaltsplatzhalter 2"/>
          <p:cNvSpPr txBox="1">
            <a:spLocks/>
          </p:cNvSpPr>
          <p:nvPr/>
        </p:nvSpPr>
        <p:spPr>
          <a:xfrm>
            <a:off x="457200" y="1600200"/>
            <a:ext cx="8229600" cy="4525963"/>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de-DE" sz="1600" b="1" i="0" u="none" strike="noStrike" kern="1200" cap="none" spc="0" normalizeH="0" baseline="0" noProof="0" dirty="0" smtClean="0">
                <a:ln>
                  <a:noFill/>
                </a:ln>
                <a:solidFill>
                  <a:srgbClr val="FFFFFF"/>
                </a:solidFill>
                <a:effectLst/>
                <a:uLnTx/>
                <a:uFillTx/>
                <a:latin typeface="Comic Sans MS" panose="030F0902030302020204" pitchFamily="66" charset="0"/>
                <a:ea typeface="+mn-ea"/>
                <a:cs typeface="+mn-cs"/>
              </a:rPr>
              <a:t>Wie ein Spekulant lässt das Land Berlin die Immobilie vergammeln. Wasserschäden werden den Abriss als zwangsläufig erscheinen lassen.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de-DE" sz="1600" b="1" i="0" u="none" strike="noStrike" kern="1200" cap="none" spc="0" normalizeH="0" baseline="0" noProof="0" dirty="0">
              <a:ln>
                <a:noFill/>
              </a:ln>
              <a:solidFill>
                <a:srgbClr val="FFFFFF"/>
              </a:solidFill>
              <a:effectLst/>
              <a:uLnTx/>
              <a:uFillTx/>
              <a:latin typeface="Comic Sans MS" panose="030F0902030302020204" pitchFamily="66" charset="0"/>
              <a:ea typeface="+mn-ea"/>
              <a:cs typeface="+mn-cs"/>
            </a:endParaRPr>
          </a:p>
        </p:txBody>
      </p:sp>
      <p:sp>
        <p:nvSpPr>
          <p:cNvPr id="7" name="Titel 1"/>
          <p:cNvSpPr txBox="1">
            <a:spLocks/>
          </p:cNvSpPr>
          <p:nvPr/>
        </p:nvSpPr>
        <p:spPr>
          <a:xfrm>
            <a:off x="609600" y="427038"/>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de-DE" sz="4400" b="0" i="0" u="none" strike="noStrike" kern="1200" cap="none" spc="0" normalizeH="0" baseline="0" noProof="0" smtClean="0">
                <a:ln>
                  <a:noFill/>
                </a:ln>
                <a:solidFill>
                  <a:srgbClr val="FFFFFF"/>
                </a:solidFill>
                <a:effectLst/>
                <a:uLnTx/>
                <a:uFillTx/>
                <a:latin typeface="+mj-lt"/>
                <a:ea typeface="+mj-ea"/>
                <a:cs typeface="+mj-cs"/>
              </a:rPr>
              <a:t>Abriss</a:t>
            </a:r>
            <a:endParaRPr kumimoji="0" lang="de-DE" sz="4400" b="0" i="0" u="none" strike="noStrike" kern="1200" cap="none" spc="0" normalizeH="0" baseline="0" noProof="0" dirty="0">
              <a:ln>
                <a:noFill/>
              </a:ln>
              <a:solidFill>
                <a:srgbClr val="FFFFFF"/>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3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3" descr="IMG_0624.jpg"/>
          <p:cNvPicPr>
            <a:picLocks noChangeAspect="1"/>
          </p:cNvPicPr>
          <p:nvPr/>
        </p:nvPicPr>
        <p:blipFill rotWithShape="1">
          <a:blip r:embed="rId2" cstate="print"/>
          <a:srcRect/>
          <a:stretch/>
        </p:blipFill>
        <p:spPr>
          <a:xfrm>
            <a:off x="20" y="10"/>
            <a:ext cx="9143980" cy="6857990"/>
          </a:xfrm>
          <a:prstGeom prst="rect">
            <a:avLst/>
          </a:prstGeom>
          <a:noFill/>
        </p:spPr>
      </p:pic>
      <p:sp>
        <p:nvSpPr>
          <p:cNvPr id="6" name="Rectangle 5">
            <a:extLst>
              <a:ext uri="{FF2B5EF4-FFF2-40B4-BE49-F238E27FC236}">
                <a16:creationId xmlns:a16="http://schemas.microsoft.com/office/drawing/2014/main" xmlns="" id="{D71CBC57-FF0D-6242-9219-E3D8BCDFA198}"/>
              </a:ext>
            </a:extLst>
          </p:cNvPr>
          <p:cNvSpPr/>
          <p:nvPr/>
        </p:nvSpPr>
        <p:spPr>
          <a:xfrm>
            <a:off x="67" y="116632"/>
            <a:ext cx="9143933" cy="586865"/>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7" name="Inhaltsplatzhalter 4">
            <a:extLst>
              <a:ext uri="{FF2B5EF4-FFF2-40B4-BE49-F238E27FC236}">
                <a16:creationId xmlns:a16="http://schemas.microsoft.com/office/drawing/2014/main" xmlns="" id="{A2C27D49-81E8-194F-889F-8EEDAD33B0EF}"/>
              </a:ext>
            </a:extLst>
          </p:cNvPr>
          <p:cNvSpPr>
            <a:spLocks noGrp="1"/>
          </p:cNvSpPr>
          <p:nvPr/>
        </p:nvSpPr>
        <p:spPr>
          <a:xfrm>
            <a:off x="-9218" y="176039"/>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rgbClr val="FFFFFF"/>
                </a:solidFill>
                <a:latin typeface="+mj-lt"/>
              </a:rPr>
              <a:t>Gigantismus</a:t>
            </a:r>
            <a:endParaRPr lang="de-DE" sz="3200" b="1" dirty="0">
              <a:solidFill>
                <a:srgbClr val="FFC000"/>
              </a:solidFill>
              <a:latin typeface="+mj-lt"/>
            </a:endParaRPr>
          </a:p>
        </p:txBody>
      </p:sp>
      <p:sp>
        <p:nvSpPr>
          <p:cNvPr id="8" name="Rectangle 7">
            <a:extLst>
              <a:ext uri="{FF2B5EF4-FFF2-40B4-BE49-F238E27FC236}">
                <a16:creationId xmlns:a16="http://schemas.microsoft.com/office/drawing/2014/main" xmlns="" id="{DFC0BEFC-C25C-FB4C-91BB-BBC765CE7A17}"/>
              </a:ext>
            </a:extLst>
          </p:cNvPr>
          <p:cNvSpPr/>
          <p:nvPr/>
        </p:nvSpPr>
        <p:spPr>
          <a:xfrm>
            <a:off x="10036" y="762904"/>
            <a:ext cx="9143933" cy="1178660"/>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dirty="0"/>
          </a:p>
        </p:txBody>
      </p:sp>
      <p:sp>
        <p:nvSpPr>
          <p:cNvPr id="9" name="Inhaltsplatzhalter 4">
            <a:extLst>
              <a:ext uri="{FF2B5EF4-FFF2-40B4-BE49-F238E27FC236}">
                <a16:creationId xmlns:a16="http://schemas.microsoft.com/office/drawing/2014/main" xmlns="" id="{C254A4DE-ECA2-DD47-A957-44C6216368A9}"/>
              </a:ext>
            </a:extLst>
          </p:cNvPr>
          <p:cNvSpPr>
            <a:spLocks noGrp="1"/>
          </p:cNvSpPr>
          <p:nvPr/>
        </p:nvSpPr>
        <p:spPr>
          <a:xfrm>
            <a:off x="-10015" y="843578"/>
            <a:ext cx="9143979" cy="1017311"/>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1800" b="1" dirty="0">
                <a:solidFill>
                  <a:schemeClr val="bg1"/>
                </a:solidFill>
                <a:latin typeface="Comic Sans MS" panose="030F0902030302020204" pitchFamily="66" charset="0"/>
                <a:ea typeface="Bodoni Ornaments" pitchFamily="2" charset="0"/>
                <a:cs typeface="Al Nile" pitchFamily="2" charset="-78"/>
              </a:rPr>
              <a:t>Ein Archiv, größer als dieses, will der Bund an die Frankfurter Allee bauen. Die denkmalgeschützten Geländeteile würden damit entwertet. Die letzten Gebäude, aus der Gründungszeit von Lichtenberg, noch gut erhalten, würden zerstört. So die Entwicklungsperspektive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Machbar_Abriss_I_121122.jpg"/>
          <p:cNvPicPr>
            <a:picLocks noGrp="1" noChangeAspect="1"/>
          </p:cNvPicPr>
          <p:nvPr>
            <p:ph idx="1"/>
          </p:nvPr>
        </p:nvPicPr>
        <p:blipFill rotWithShape="1">
          <a:blip r:embed="rId2" cstate="print"/>
          <a:srcRect/>
          <a:stretch/>
        </p:blipFill>
        <p:spPr>
          <a:xfrm>
            <a:off x="20" y="10"/>
            <a:ext cx="9143980" cy="6857990"/>
          </a:xfr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Machbarkeit_AbrissII_121122.jpg"/>
          <p:cNvPicPr>
            <a:picLocks noGrp="1" noChangeAspect="1"/>
          </p:cNvPicPr>
          <p:nvPr>
            <p:ph idx="1"/>
          </p:nvPr>
        </p:nvPicPr>
        <p:blipFill rotWithShape="1">
          <a:blip r:embed="rId2" cstate="print"/>
          <a:srcRect/>
          <a:stretch/>
        </p:blipFill>
        <p:spPr>
          <a:xfrm>
            <a:off x="20" y="10"/>
            <a:ext cx="9143980" cy="6857990"/>
          </a:xfr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Machbarkeit_AbrissIII_121122.jpg"/>
          <p:cNvPicPr>
            <a:picLocks noGrp="1" noChangeAspect="1"/>
          </p:cNvPicPr>
          <p:nvPr>
            <p:ph idx="1"/>
          </p:nvPr>
        </p:nvPicPr>
        <p:blipFill rotWithShape="1">
          <a:blip r:embed="rId2" cstate="print"/>
          <a:srcRect/>
          <a:stretch/>
        </p:blipFill>
        <p:spPr>
          <a:xfrm>
            <a:off x="20" y="10"/>
            <a:ext cx="9143980" cy="6857990"/>
          </a:xfr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Machbarkeit_AZIlI_121122.jpg"/>
          <p:cNvPicPr>
            <a:picLocks noGrp="1" noChangeAspect="1"/>
          </p:cNvPicPr>
          <p:nvPr>
            <p:ph idx="1"/>
          </p:nvPr>
        </p:nvPicPr>
        <p:blipFill rotWithShape="1">
          <a:blip r:embed="rId2" cstate="print"/>
          <a:srcRect/>
          <a:stretch/>
        </p:blipFill>
        <p:spPr>
          <a:xfrm>
            <a:off x="20" y="10"/>
            <a:ext cx="9143980" cy="6857990"/>
          </a:xfr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Machbarkeit_AZIV_121122.jpg"/>
          <p:cNvPicPr>
            <a:picLocks noGrp="1" noChangeAspect="1"/>
          </p:cNvPicPr>
          <p:nvPr>
            <p:ph idx="1"/>
          </p:nvPr>
        </p:nvPicPr>
        <p:blipFill rotWithShape="1">
          <a:blip r:embed="rId2" cstate="print"/>
          <a:srcRect/>
          <a:stretch/>
        </p:blipFill>
        <p:spPr>
          <a:xfrm>
            <a:off x="20" y="10"/>
            <a:ext cx="9143980" cy="6857990"/>
          </a:xfr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rohne_schnitt_kurz_23.mp4">
            <a:hlinkClick r:id="" action="ppaction://media"/>
          </p:cNvPr>
          <p:cNvPicPr>
            <a:picLocks noGrp="1" noRot="1" noChangeAspect="1"/>
          </p:cNvPicPr>
          <p:nvPr>
            <p:ph idx="1"/>
            <a:videoFile r:link="rId1"/>
          </p:nvPr>
        </p:nvPicPr>
        <p:blipFill>
          <a:blip r:embed="rId3"/>
          <a:stretch>
            <a:fillRect/>
          </a:stretch>
        </p:blipFill>
        <p:spPr>
          <a:xfrm>
            <a:off x="1341438" y="2033588"/>
            <a:ext cx="6461125" cy="3657600"/>
          </a:xfrm>
          <a:prstGeom prst="rect">
            <a:avLst/>
          </a:prstGeom>
        </p:spPr>
      </p:pic>
      <p:sp>
        <p:nvSpPr>
          <p:cNvPr id="6" name="Inhaltsplatzhalter 2">
            <a:extLst>
              <a:ext uri="{FF2B5EF4-FFF2-40B4-BE49-F238E27FC236}">
                <a16:creationId xmlns:a16="http://schemas.microsoft.com/office/drawing/2014/main" xmlns="" id="{43E6ED97-8A4D-B451-4C99-B1C6C0B96B7E}"/>
              </a:ext>
            </a:extLst>
          </p:cNvPr>
          <p:cNvSpPr>
            <a:spLocks noGrp="1"/>
          </p:cNvSpPr>
          <p:nvPr>
            <p:ph type="title"/>
          </p:nvPr>
        </p:nvSpPr>
        <p:spPr>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200"/>
              </a:lnSpc>
              <a:spcBef>
                <a:spcPts val="0"/>
              </a:spcBef>
            </a:pPr>
            <a:r>
              <a:rPr lang="de-DE" sz="2000" b="1" dirty="0">
                <a:solidFill>
                  <a:schemeClr val="bg1"/>
                </a:solidFill>
                <a:latin typeface="Comic Sans MS" panose="030F0902030302020204" pitchFamily="66" charset="0"/>
              </a:rPr>
              <a:t>Der Blick aus der Vogelperspektive: </a:t>
            </a:r>
          </a:p>
          <a:p>
            <a:pPr>
              <a:lnSpc>
                <a:spcPts val="3200"/>
              </a:lnSpc>
              <a:spcBef>
                <a:spcPts val="0"/>
              </a:spcBef>
            </a:pPr>
            <a:r>
              <a:rPr lang="de-DE" sz="2000" b="1" dirty="0">
                <a:solidFill>
                  <a:schemeClr val="bg1"/>
                </a:solidFill>
                <a:latin typeface="Comic Sans MS" panose="030F0902030302020204" pitchFamily="66" charset="0"/>
              </a:rPr>
              <a:t>Sieht groß, mächtig wie eine Burg aus. </a:t>
            </a:r>
          </a:p>
          <a:p>
            <a:pPr>
              <a:lnSpc>
                <a:spcPts val="3200"/>
              </a:lnSpc>
              <a:spcBef>
                <a:spcPts val="0"/>
              </a:spcBef>
            </a:pPr>
            <a:r>
              <a:rPr lang="de-DE" sz="2000" b="1" dirty="0">
                <a:solidFill>
                  <a:schemeClr val="bg1"/>
                </a:solidFill>
                <a:latin typeface="Comic Sans MS" panose="030F0902030302020204" pitchFamily="66" charset="0"/>
              </a:rPr>
              <a:t>Eine Stasi-Burg eben. Von der Ferne alles ok. </a:t>
            </a:r>
          </a:p>
          <a:p>
            <a:pPr>
              <a:lnSpc>
                <a:spcPts val="3200"/>
              </a:lnSpc>
              <a:spcBef>
                <a:spcPts val="0"/>
              </a:spcBef>
            </a:pPr>
            <a:r>
              <a:rPr lang="de-DE" sz="2000" b="1" dirty="0">
                <a:solidFill>
                  <a:schemeClr val="bg1"/>
                </a:solidFill>
                <a:latin typeface="Comic Sans MS" panose="030F0902030302020204" pitchFamily="66" charset="0"/>
              </a:rPr>
              <a:t>Aber aus der Nähe betrachtet?</a:t>
            </a:r>
            <a:endParaRPr lang="de-DE" sz="2000" b="1" dirty="0">
              <a:solidFill>
                <a:schemeClr val="bg1"/>
              </a:solidFill>
              <a:latin typeface="Comic Sans MS" panose="030F0902030302020204" pitchFamily="66" charset="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descr="IMG_0955.JPG"/>
          <p:cNvPicPr>
            <a:picLocks noGrp="1" noChangeAspect="1"/>
          </p:cNvPicPr>
          <p:nvPr>
            <p:ph idx="1"/>
          </p:nvPr>
        </p:nvPicPr>
        <p:blipFill rotWithShape="1">
          <a:blip r:embed="rId2" cstate="print"/>
          <a:srcRect/>
          <a:stretch/>
        </p:blipFill>
        <p:spPr>
          <a:xfrm>
            <a:off x="20" y="10"/>
            <a:ext cx="9143980" cy="6857990"/>
          </a:xfrm>
          <a:noFill/>
        </p:spPr>
      </p:pic>
      <p:sp>
        <p:nvSpPr>
          <p:cNvPr id="5" name="Rectangle 4">
            <a:extLst>
              <a:ext uri="{FF2B5EF4-FFF2-40B4-BE49-F238E27FC236}">
                <a16:creationId xmlns:a16="http://schemas.microsoft.com/office/drawing/2014/main" xmlns="" id="{0F470CF1-FF92-8442-A8EA-3E6A8AD77E13}"/>
              </a:ext>
            </a:extLst>
          </p:cNvPr>
          <p:cNvSpPr/>
          <p:nvPr/>
        </p:nvSpPr>
        <p:spPr>
          <a:xfrm>
            <a:off x="11996" y="465871"/>
            <a:ext cx="9143933" cy="586865"/>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7" name="Inhaltsplatzhalter 4">
            <a:extLst>
              <a:ext uri="{FF2B5EF4-FFF2-40B4-BE49-F238E27FC236}">
                <a16:creationId xmlns:a16="http://schemas.microsoft.com/office/drawing/2014/main" xmlns="" id="{B4438EA8-679D-4B42-8BA6-33E6A15AD87C}"/>
              </a:ext>
            </a:extLst>
          </p:cNvPr>
          <p:cNvSpPr>
            <a:spLocks noGrp="1"/>
          </p:cNvSpPr>
          <p:nvPr/>
        </p:nvSpPr>
        <p:spPr>
          <a:xfrm>
            <a:off x="2711" y="525278"/>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rgbClr val="FFFFFF"/>
                </a:solidFill>
                <a:latin typeface="+mj-lt"/>
              </a:rPr>
              <a:t>Missstand Drecksecken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5" descr="IMG_0965.JPG"/>
          <p:cNvPicPr>
            <a:picLocks noChangeAspect="1"/>
          </p:cNvPicPr>
          <p:nvPr/>
        </p:nvPicPr>
        <p:blipFill rotWithShape="1">
          <a:blip r:embed="rId2" cstate="print"/>
          <a:srcRect/>
          <a:stretch/>
        </p:blipFill>
        <p:spPr>
          <a:xfrm>
            <a:off x="20" y="10"/>
            <a:ext cx="9143980" cy="6857990"/>
          </a:xfrm>
          <a:prstGeom prst="rect">
            <a:avLst/>
          </a:prstGeom>
          <a:noFill/>
        </p:spPr>
      </p:pic>
      <p:sp>
        <p:nvSpPr>
          <p:cNvPr id="6" name="Rectangle 5">
            <a:extLst>
              <a:ext uri="{FF2B5EF4-FFF2-40B4-BE49-F238E27FC236}">
                <a16:creationId xmlns:a16="http://schemas.microsoft.com/office/drawing/2014/main" xmlns="" id="{3EF8D2A7-8D52-E44B-A87B-6DEEC0022A55}"/>
              </a:ext>
            </a:extLst>
          </p:cNvPr>
          <p:cNvSpPr/>
          <p:nvPr/>
        </p:nvSpPr>
        <p:spPr>
          <a:xfrm>
            <a:off x="2175" y="4941168"/>
            <a:ext cx="9143933" cy="586865"/>
          </a:xfrm>
          <a:prstGeom prst="rect">
            <a:avLst/>
          </a:prstGeom>
          <a:solidFill>
            <a:schemeClr val="tx2">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7" name="Inhaltsplatzhalter 4">
            <a:extLst>
              <a:ext uri="{FF2B5EF4-FFF2-40B4-BE49-F238E27FC236}">
                <a16:creationId xmlns:a16="http://schemas.microsoft.com/office/drawing/2014/main" xmlns="" id="{5FBA4388-2F97-3A4A-BED5-277BEB238E0E}"/>
              </a:ext>
            </a:extLst>
          </p:cNvPr>
          <p:cNvSpPr>
            <a:spLocks noGrp="1"/>
          </p:cNvSpPr>
          <p:nvPr/>
        </p:nvSpPr>
        <p:spPr>
          <a:xfrm>
            <a:off x="-7110" y="5000575"/>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chemeClr val="bg1"/>
                </a:solidFill>
              </a:rPr>
              <a:t>Missstand Drecksecken</a:t>
            </a:r>
          </a:p>
        </p:txBody>
      </p:sp>
      <p:sp>
        <p:nvSpPr>
          <p:cNvPr id="8" name="Rectangle 7">
            <a:extLst>
              <a:ext uri="{FF2B5EF4-FFF2-40B4-BE49-F238E27FC236}">
                <a16:creationId xmlns:a16="http://schemas.microsoft.com/office/drawing/2014/main" xmlns="" id="{860A95CA-2D6A-B948-8CB3-A3E569C7C9D5}"/>
              </a:ext>
            </a:extLst>
          </p:cNvPr>
          <p:cNvSpPr/>
          <p:nvPr/>
        </p:nvSpPr>
        <p:spPr>
          <a:xfrm>
            <a:off x="12144" y="5587440"/>
            <a:ext cx="9143933" cy="1153928"/>
          </a:xfrm>
          <a:prstGeom prst="rect">
            <a:avLst/>
          </a:prstGeom>
          <a:solidFill>
            <a:schemeClr val="tx2">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9" name="Inhaltsplatzhalter 4">
            <a:extLst>
              <a:ext uri="{FF2B5EF4-FFF2-40B4-BE49-F238E27FC236}">
                <a16:creationId xmlns:a16="http://schemas.microsoft.com/office/drawing/2014/main" xmlns="" id="{6F9AD183-C09D-F24F-A8D8-406E0E7FE078}"/>
              </a:ext>
            </a:extLst>
          </p:cNvPr>
          <p:cNvSpPr>
            <a:spLocks noGrp="1"/>
          </p:cNvSpPr>
          <p:nvPr/>
        </p:nvSpPr>
        <p:spPr>
          <a:xfrm>
            <a:off x="-18795" y="5661248"/>
            <a:ext cx="9143979" cy="1026783"/>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100" b="1" dirty="0">
                <a:solidFill>
                  <a:schemeClr val="bg1"/>
                </a:solidFill>
                <a:latin typeface="Comic Sans MS" panose="030F0902030302020204" pitchFamily="66" charset="0"/>
                <a:ea typeface="Bodoni Ornaments" pitchFamily="2" charset="0"/>
                <a:cs typeface="Al Nile" pitchFamily="2" charset="-78"/>
              </a:rPr>
              <a:t>Keiner fühlt sich verantwortlich. Weder der Privateigentümer, </a:t>
            </a:r>
          </a:p>
          <a:p>
            <a:pPr algn="ctr"/>
            <a:r>
              <a:rPr lang="de-DE" sz="2100" b="1" dirty="0">
                <a:solidFill>
                  <a:schemeClr val="bg1"/>
                </a:solidFill>
                <a:latin typeface="Comic Sans MS" panose="030F0902030302020204" pitchFamily="66" charset="0"/>
                <a:ea typeface="Bodoni Ornaments" pitchFamily="2" charset="0"/>
                <a:cs typeface="Al Nile" pitchFamily="2" charset="-78"/>
              </a:rPr>
              <a:t>noch das Land Berlin, noch der Bund, noch der Bezirk, noch der Standortmanager, nur der Fuchs...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0.70"/>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chor="ctr">
            <a:normAutofit/>
          </a:bodyPr>
          <a:lstStyle/>
          <a:p>
            <a:r>
              <a:rPr lang="de-DE" sz="2000" dirty="0">
                <a:solidFill>
                  <a:schemeClr val="bg1"/>
                </a:solidFill>
                <a:latin typeface="Comic Sans MS" panose="030F0902030302020204" pitchFamily="66" charset="0"/>
              </a:rPr>
              <a:t>Ach ja. Was sucht auf der Fuchs auf dem </a:t>
            </a:r>
            <a:r>
              <a:rPr lang="de-DE" sz="2000" dirty="0" err="1" smtClean="0">
                <a:solidFill>
                  <a:schemeClr val="bg1"/>
                </a:solidFill>
                <a:latin typeface="Comic Sans MS" panose="030F0902030302020204" pitchFamily="66" charset="0"/>
              </a:rPr>
              <a:t>Stasigelände</a:t>
            </a:r>
            <a:r>
              <a:rPr lang="de-DE" sz="2000" dirty="0" smtClean="0">
                <a:solidFill>
                  <a:schemeClr val="bg1"/>
                </a:solidFill>
                <a:latin typeface="Comic Sans MS" panose="030F0902030302020204" pitchFamily="66" charset="0"/>
              </a:rPr>
              <a:t>?</a:t>
            </a:r>
            <a:endParaRPr lang="de-DE" sz="2000" dirty="0">
              <a:solidFill>
                <a:schemeClr val="bg1"/>
              </a:solidFill>
              <a:latin typeface="Comic Sans MS" panose="030F0902030302020204" pitchFamily="66" charset="0"/>
              <a:cs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Fo_Fuchs-Groß_23.jpg"/>
          <p:cNvPicPr>
            <a:picLocks noChangeAspect="1"/>
          </p:cNvPicPr>
          <p:nvPr/>
        </p:nvPicPr>
        <p:blipFill rotWithShape="1">
          <a:blip r:embed="rId2" cstate="print"/>
          <a:srcRect r="15000"/>
          <a:stretch/>
        </p:blipFill>
        <p:spPr>
          <a:xfrm>
            <a:off x="20" y="10"/>
            <a:ext cx="9143980" cy="6857990"/>
          </a:xfrm>
          <a:prstGeom prst="rect">
            <a:avLst/>
          </a:prstGeom>
          <a:noFill/>
        </p:spPr>
      </p:pic>
      <p:sp>
        <p:nvSpPr>
          <p:cNvPr id="5" name="Rectangle 4">
            <a:extLst>
              <a:ext uri="{FF2B5EF4-FFF2-40B4-BE49-F238E27FC236}">
                <a16:creationId xmlns:a16="http://schemas.microsoft.com/office/drawing/2014/main" xmlns="" id="{7CA9CB47-C670-1A43-AAAA-1778930513AD}"/>
              </a:ext>
            </a:extLst>
          </p:cNvPr>
          <p:cNvSpPr/>
          <p:nvPr/>
        </p:nvSpPr>
        <p:spPr>
          <a:xfrm>
            <a:off x="67" y="116632"/>
            <a:ext cx="9143933" cy="586865"/>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6" name="Inhaltsplatzhalter 4">
            <a:extLst>
              <a:ext uri="{FF2B5EF4-FFF2-40B4-BE49-F238E27FC236}">
                <a16:creationId xmlns:a16="http://schemas.microsoft.com/office/drawing/2014/main" xmlns="" id="{32B2CDED-B5F6-2B4A-9A32-6C96430C7A03}"/>
              </a:ext>
            </a:extLst>
          </p:cNvPr>
          <p:cNvSpPr>
            <a:spLocks noGrp="1"/>
          </p:cNvSpPr>
          <p:nvPr/>
        </p:nvSpPr>
        <p:spPr>
          <a:xfrm>
            <a:off x="-9218" y="176039"/>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rgbClr val="FFFFFF"/>
                </a:solidFill>
                <a:latin typeface="+mj-lt"/>
              </a:rPr>
              <a:t>Was sucht auf der Fuchs auf dem Stasigelände? </a:t>
            </a:r>
          </a:p>
        </p:txBody>
      </p:sp>
      <p:sp>
        <p:nvSpPr>
          <p:cNvPr id="7" name="Rectangle 6">
            <a:extLst>
              <a:ext uri="{FF2B5EF4-FFF2-40B4-BE49-F238E27FC236}">
                <a16:creationId xmlns:a16="http://schemas.microsoft.com/office/drawing/2014/main" xmlns="" id="{C86002B4-A7B6-7947-8C6D-2A9ED022F30D}"/>
              </a:ext>
            </a:extLst>
          </p:cNvPr>
          <p:cNvSpPr/>
          <p:nvPr/>
        </p:nvSpPr>
        <p:spPr>
          <a:xfrm>
            <a:off x="10036" y="762904"/>
            <a:ext cx="9143933" cy="1178660"/>
          </a:xfrm>
          <a:prstGeom prst="rect">
            <a:avLst/>
          </a:prstGeom>
          <a:solidFill>
            <a:schemeClr val="bg2">
              <a:lumMod val="2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dirty="0"/>
          </a:p>
        </p:txBody>
      </p:sp>
      <p:sp>
        <p:nvSpPr>
          <p:cNvPr id="8" name="Inhaltsplatzhalter 4">
            <a:extLst>
              <a:ext uri="{FF2B5EF4-FFF2-40B4-BE49-F238E27FC236}">
                <a16:creationId xmlns:a16="http://schemas.microsoft.com/office/drawing/2014/main" xmlns="" id="{9627D3AE-FCCC-8942-8D18-27116DF4AB43}"/>
              </a:ext>
            </a:extLst>
          </p:cNvPr>
          <p:cNvSpPr>
            <a:spLocks noGrp="1"/>
          </p:cNvSpPr>
          <p:nvPr/>
        </p:nvSpPr>
        <p:spPr>
          <a:xfrm>
            <a:off x="-10015" y="843578"/>
            <a:ext cx="9143979" cy="1017311"/>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200" b="1" dirty="0">
                <a:solidFill>
                  <a:schemeClr val="bg1"/>
                </a:solidFill>
                <a:latin typeface="Comic Sans MS" panose="030F0902030302020204" pitchFamily="66" charset="0"/>
                <a:ea typeface="Bodoni Ornaments" pitchFamily="2" charset="0"/>
                <a:cs typeface="Al Nile" pitchFamily="2" charset="-78"/>
              </a:rPr>
              <a:t>Ganz einfach:</a:t>
            </a:r>
          </a:p>
          <a:p>
            <a:pPr algn="ctr"/>
            <a:r>
              <a:rPr lang="de-DE" sz="2200" b="1" dirty="0">
                <a:solidFill>
                  <a:schemeClr val="bg1"/>
                </a:solidFill>
                <a:latin typeface="Comic Sans MS" panose="030F0902030302020204" pitchFamily="66" charset="0"/>
                <a:ea typeface="Bodoni Ornaments" pitchFamily="2" charset="0"/>
                <a:cs typeface="Al Nile" pitchFamily="2" charset="-78"/>
              </a:rPr>
              <a:t>Die Nagetiere, die dort leben, weil keiner den Unrat beseitigt.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9" presetClass="entr" presetSubtype="0" fill="hold" grpId="0" nodeType="with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Fo_Fuchs-Groß_23.jpg"/>
          <p:cNvPicPr>
            <a:picLocks noChangeAspect="1"/>
          </p:cNvPicPr>
          <p:nvPr/>
        </p:nvPicPr>
        <p:blipFill rotWithShape="1">
          <a:blip r:embed="rId2" cstate="print"/>
          <a:srcRect r="15000"/>
          <a:stretch/>
        </p:blipFill>
        <p:spPr>
          <a:xfrm>
            <a:off x="20" y="10"/>
            <a:ext cx="9143980" cy="6857990"/>
          </a:xfrm>
          <a:prstGeom prst="rect">
            <a:avLst/>
          </a:prstGeom>
          <a:noFill/>
        </p:spPr>
      </p:pic>
      <p:sp>
        <p:nvSpPr>
          <p:cNvPr id="5" name="Rectangle 4">
            <a:extLst>
              <a:ext uri="{FF2B5EF4-FFF2-40B4-BE49-F238E27FC236}">
                <a16:creationId xmlns:a16="http://schemas.microsoft.com/office/drawing/2014/main" xmlns="" id="{3E30E12E-18A2-2B4B-BCCF-65136046F40E}"/>
              </a:ext>
            </a:extLst>
          </p:cNvPr>
          <p:cNvSpPr/>
          <p:nvPr/>
        </p:nvSpPr>
        <p:spPr>
          <a:xfrm>
            <a:off x="67" y="451940"/>
            <a:ext cx="9143933" cy="586865"/>
          </a:xfrm>
          <a:prstGeom prst="rect">
            <a:avLst/>
          </a:prstGeom>
          <a:solidFill>
            <a:schemeClr val="accent3">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6" name="Inhaltsplatzhalter 4">
            <a:extLst>
              <a:ext uri="{FF2B5EF4-FFF2-40B4-BE49-F238E27FC236}">
                <a16:creationId xmlns:a16="http://schemas.microsoft.com/office/drawing/2014/main" xmlns="" id="{E1C0C76C-EA7D-3D42-96FC-EBF09B667DDB}"/>
              </a:ext>
            </a:extLst>
          </p:cNvPr>
          <p:cNvSpPr>
            <a:spLocks noGrp="1"/>
          </p:cNvSpPr>
          <p:nvPr/>
        </p:nvSpPr>
        <p:spPr>
          <a:xfrm>
            <a:off x="-9218" y="511347"/>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3200" b="1" dirty="0">
                <a:solidFill>
                  <a:schemeClr val="bg1"/>
                </a:solidFill>
              </a:rPr>
              <a:t>Lightshow</a:t>
            </a:r>
          </a:p>
        </p:txBody>
      </p:sp>
      <p:sp>
        <p:nvSpPr>
          <p:cNvPr id="7" name="Rectangle 6">
            <a:extLst>
              <a:ext uri="{FF2B5EF4-FFF2-40B4-BE49-F238E27FC236}">
                <a16:creationId xmlns:a16="http://schemas.microsoft.com/office/drawing/2014/main" xmlns="" id="{2ACD1F71-B7DC-DA44-A5E5-B0FC0DFA2599}"/>
              </a:ext>
            </a:extLst>
          </p:cNvPr>
          <p:cNvSpPr/>
          <p:nvPr/>
        </p:nvSpPr>
        <p:spPr>
          <a:xfrm>
            <a:off x="10036" y="1098212"/>
            <a:ext cx="9143933" cy="586865"/>
          </a:xfrm>
          <a:prstGeom prst="rect">
            <a:avLst/>
          </a:prstGeom>
          <a:solidFill>
            <a:schemeClr val="accent3">
              <a:lumMod val="50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8" name="Inhaltsplatzhalter 4">
            <a:extLst>
              <a:ext uri="{FF2B5EF4-FFF2-40B4-BE49-F238E27FC236}">
                <a16:creationId xmlns:a16="http://schemas.microsoft.com/office/drawing/2014/main" xmlns="" id="{4F5AE9AE-9CBC-E743-A597-AD24C84D03F9}"/>
              </a:ext>
            </a:extLst>
          </p:cNvPr>
          <p:cNvSpPr>
            <a:spLocks noGrp="1"/>
          </p:cNvSpPr>
          <p:nvPr/>
        </p:nvSpPr>
        <p:spPr>
          <a:xfrm>
            <a:off x="-10015" y="1157618"/>
            <a:ext cx="9143979" cy="468052"/>
          </a:xfrm>
          <a:prstGeom prst="rect">
            <a:avLst/>
          </a:prstGeom>
          <a:noFill/>
        </p:spPr>
        <p:txBody>
          <a:bodyPr vert="horz" lIns="91440" tIns="45720" rIns="91440" bIns="45720" rtlCol="0" anchor="ctr">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200" b="1" dirty="0">
                <a:solidFill>
                  <a:schemeClr val="bg1"/>
                </a:solidFill>
                <a:latin typeface="Comic Sans MS" panose="030F0902030302020204" pitchFamily="66" charset="0"/>
                <a:ea typeface="Bodoni Ornaments" pitchFamily="2" charset="0"/>
                <a:cs typeface="Al Nile" pitchFamily="2" charset="-78"/>
              </a:rPr>
              <a:t>Aufarbeitungsverein Bürgerkomitee 15. Januar e.V. 2023</a:t>
            </a:r>
          </a:p>
        </p:txBody>
      </p:sp>
    </p:spTree>
    <p:extLst>
      <p:ext uri="{BB962C8B-B14F-4D97-AF65-F5344CB8AC3E}">
        <p14:creationId xmlns:p14="http://schemas.microsoft.com/office/powerpoint/2010/main" xmlns="" val="121468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0.70"/>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5" presetClass="entr" presetSubtype="0" fill="hold" grpId="0" nodeType="withEffect">
                                  <p:stCondLst>
                                    <p:cond delay="50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a:buNone/>
            </a:pPr>
            <a:r>
              <a:rPr lang="de-DE" dirty="0" smtClean="0">
                <a:solidFill>
                  <a:schemeClr val="bg1"/>
                </a:solidFill>
              </a:rPr>
              <a:t>Aufarbeitungsverein Bürgerkomitee 15. Januar  e.V.</a:t>
            </a:r>
          </a:p>
          <a:p>
            <a:pPr>
              <a:buNone/>
            </a:pPr>
            <a:endParaRPr lang="de-DE" dirty="0" smtClean="0">
              <a:solidFill>
                <a:schemeClr val="bg1"/>
              </a:solidFill>
            </a:endParaRPr>
          </a:p>
          <a:p>
            <a:pPr>
              <a:buNone/>
            </a:pPr>
            <a:r>
              <a:rPr lang="de-DE" dirty="0" smtClean="0">
                <a:solidFill>
                  <a:schemeClr val="bg1"/>
                </a:solidFill>
                <a:hlinkClick r:id="rId2"/>
              </a:rPr>
              <a:t>Bueko_1501_Berlin@web.de</a:t>
            </a:r>
            <a:endParaRPr lang="de-DE" dirty="0" smtClean="0">
              <a:solidFill>
                <a:schemeClr val="bg1"/>
              </a:solidFill>
            </a:endParaRPr>
          </a:p>
          <a:p>
            <a:pPr>
              <a:buNone/>
            </a:pPr>
            <a:endParaRPr lang="de-DE" dirty="0" smtClean="0">
              <a:solidFill>
                <a:schemeClr val="bg1"/>
              </a:solidFill>
            </a:endParaRPr>
          </a:p>
          <a:p>
            <a:pPr>
              <a:buNone/>
            </a:pPr>
            <a:r>
              <a:rPr lang="de-DE" dirty="0" smtClean="0">
                <a:solidFill>
                  <a:schemeClr val="bg1"/>
                </a:solidFill>
              </a:rPr>
              <a:t>www.buergerkomitee1501berlin.de</a:t>
            </a:r>
            <a:endParaRPr lang="de-DE"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p:txBody>
          <a:bodyPr/>
          <a:lstStyle/>
          <a:p>
            <a:pPr>
              <a:buNone/>
            </a:pPr>
            <a:r>
              <a:rPr lang="de-DE" dirty="0" smtClean="0">
                <a:solidFill>
                  <a:schemeClr val="bg1"/>
                </a:solidFill>
              </a:rPr>
              <a:t>Wenn Sie dagegen sind, dass die Frankfurter Alle abgerissen wird oder die Ruinen die nächsten 15 Jahre so bleiben, schreiben Sie uns, wir leiten es weiter</a:t>
            </a:r>
          </a:p>
          <a:p>
            <a:pPr>
              <a:buNone/>
            </a:pPr>
            <a:endParaRPr lang="de-DE" dirty="0" smtClean="0">
              <a:solidFill>
                <a:schemeClr val="bg1"/>
              </a:solidFill>
            </a:endParaRPr>
          </a:p>
          <a:p>
            <a:pPr>
              <a:buNone/>
            </a:pPr>
            <a:r>
              <a:rPr lang="de-DE" dirty="0" smtClean="0">
                <a:solidFill>
                  <a:schemeClr val="bg1"/>
                </a:solidFill>
              </a:rPr>
              <a:t>Buergerkomitee_1501_berlin@web.de</a:t>
            </a:r>
            <a:endParaRPr lang="de-DE"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descr="Stasiarchiv_23.jpg"/>
          <p:cNvPicPr>
            <a:picLocks noGrp="1" noChangeAspect="1"/>
          </p:cNvPicPr>
          <p:nvPr>
            <p:ph idx="1"/>
          </p:nvPr>
        </p:nvPicPr>
        <p:blipFill>
          <a:blip r:embed="rId2"/>
          <a:stretch>
            <a:fillRect/>
          </a:stretch>
        </p:blipFill>
        <p:spPr>
          <a:xfrm>
            <a:off x="2214546" y="2643182"/>
            <a:ext cx="5110586" cy="2687179"/>
          </a:xfrm>
        </p:spPr>
      </p:pic>
      <p:sp>
        <p:nvSpPr>
          <p:cNvPr id="5" name="Inhaltsplatzhalter 4">
            <a:extLst>
              <a:ext uri="{FF2B5EF4-FFF2-40B4-BE49-F238E27FC236}">
                <a16:creationId xmlns:a16="http://schemas.microsoft.com/office/drawing/2014/main" xmlns="" id="{11781D04-F425-0447-B959-8A8FA125BB6B}"/>
              </a:ext>
            </a:extLst>
          </p:cNvPr>
          <p:cNvSpPr>
            <a:spLocks noGrp="1"/>
          </p:cNvSpPr>
          <p:nvPr/>
        </p:nvSpPr>
        <p:spPr>
          <a:xfrm>
            <a:off x="32891" y="1252316"/>
            <a:ext cx="9140017" cy="880540"/>
          </a:xfrm>
          <a:prstGeom prst="rect">
            <a:avLst/>
          </a:prstGeom>
          <a:noFill/>
        </p:spPr>
        <p:txBody>
          <a:bodyPr vert="horz" lIns="91440" tIns="45720" rIns="91440" bIns="45720" rtlCol="0" anchor="t">
            <a:no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lnSpc>
                <a:spcPts val="3000"/>
              </a:lnSpc>
            </a:pPr>
            <a:r>
              <a:rPr lang="de-DE" sz="2400" b="1" dirty="0">
                <a:solidFill>
                  <a:schemeClr val="bg1"/>
                </a:solidFill>
                <a:latin typeface="Comic Sans MS" panose="030F0902030302020204" pitchFamily="66" charset="0"/>
              </a:rPr>
              <a:t>Durch </a:t>
            </a:r>
            <a:r>
              <a:rPr lang="de-DE" sz="2400" b="1" dirty="0" err="1">
                <a:solidFill>
                  <a:schemeClr val="bg1"/>
                </a:solidFill>
                <a:latin typeface="Comic Sans MS" panose="030F0902030302020204" pitchFamily="66" charset="0"/>
              </a:rPr>
              <a:t>Bürgerengangement</a:t>
            </a:r>
            <a:r>
              <a:rPr lang="de-DE" sz="2400" b="1" dirty="0">
                <a:solidFill>
                  <a:schemeClr val="bg1"/>
                </a:solidFill>
                <a:latin typeface="Comic Sans MS" panose="030F0902030302020204" pitchFamily="66" charset="0"/>
              </a:rPr>
              <a:t> für die Aufarbeitung bewahrt. </a:t>
            </a:r>
          </a:p>
          <a:p>
            <a:pPr algn="ctr">
              <a:lnSpc>
                <a:spcPts val="3000"/>
              </a:lnSpc>
            </a:pPr>
            <a:r>
              <a:rPr lang="de-DE" sz="2400" b="1" dirty="0">
                <a:solidFill>
                  <a:schemeClr val="bg1"/>
                </a:solidFill>
                <a:latin typeface="Comic Sans MS" panose="030F0902030302020204" pitchFamily="66" charset="0"/>
              </a:rPr>
              <a:t>Heute im Bundesarchiv.</a:t>
            </a:r>
          </a:p>
        </p:txBody>
      </p:sp>
      <p:sp>
        <p:nvSpPr>
          <p:cNvPr id="6" name="Titel 1">
            <a:extLst>
              <a:ext uri="{FF2B5EF4-FFF2-40B4-BE49-F238E27FC236}">
                <a16:creationId xmlns:a16="http://schemas.microsoft.com/office/drawing/2014/main" xmlns="" id="{8103DABC-779B-1541-9745-CDCEADC4554B}"/>
              </a:ext>
            </a:extLst>
          </p:cNvPr>
          <p:cNvSpPr>
            <a:spLocks noGrp="1"/>
          </p:cNvSpPr>
          <p:nvPr/>
        </p:nvSpPr>
        <p:spPr>
          <a:xfrm>
            <a:off x="-1261" y="512676"/>
            <a:ext cx="9140017" cy="578168"/>
          </a:xfrm>
          <a:prstGeom prst="rect">
            <a:avLst/>
          </a:prstGeom>
          <a:noFill/>
        </p:spPr>
        <p:txBody>
          <a:bodyPr vert="horz" lIns="91440" tIns="45720" rIns="91440" bIns="45720" rtlCol="0" anchor="b">
            <a:normAutofit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de-DE" sz="3200" dirty="0">
                <a:solidFill>
                  <a:schemeClr val="bg1"/>
                </a:solidFill>
              </a:rPr>
              <a:t>Was Gutes: </a:t>
            </a:r>
            <a:r>
              <a:rPr lang="de-DE" sz="3200" dirty="0">
                <a:solidFill>
                  <a:srgbClr val="FFC000"/>
                </a:solidFill>
              </a:rPr>
              <a:t>Die Stasi-Akten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Stasimuseum_innen_mielke_23.jpg"/>
          <p:cNvPicPr>
            <a:picLocks noChangeAspect="1"/>
          </p:cNvPicPr>
          <p:nvPr/>
        </p:nvPicPr>
        <p:blipFill>
          <a:blip r:embed="rId2"/>
          <a:stretch>
            <a:fillRect/>
          </a:stretch>
        </p:blipFill>
        <p:spPr>
          <a:xfrm>
            <a:off x="0" y="2453074"/>
            <a:ext cx="9131368" cy="4039321"/>
          </a:xfrm>
          <a:prstGeom prst="rect">
            <a:avLst/>
          </a:prstGeom>
          <a:noFill/>
        </p:spPr>
      </p:pic>
      <p:sp>
        <p:nvSpPr>
          <p:cNvPr id="5" name="Rectangle 4">
            <a:extLst>
              <a:ext uri="{FF2B5EF4-FFF2-40B4-BE49-F238E27FC236}">
                <a16:creationId xmlns:a16="http://schemas.microsoft.com/office/drawing/2014/main" xmlns="" id="{9C7993B4-CA58-5747-8A70-01DD0CB13ED2}"/>
              </a:ext>
            </a:extLst>
          </p:cNvPr>
          <p:cNvSpPr/>
          <p:nvPr/>
        </p:nvSpPr>
        <p:spPr>
          <a:xfrm>
            <a:off x="1856" y="365605"/>
            <a:ext cx="9143933" cy="561662"/>
          </a:xfrm>
          <a:prstGeom prst="rect">
            <a:avLst/>
          </a:prstGeom>
          <a:solidFill>
            <a:schemeClr val="tx1">
              <a:lumMod val="85000"/>
              <a:lumOff val="1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dirty="0"/>
          </a:p>
        </p:txBody>
      </p:sp>
      <p:sp>
        <p:nvSpPr>
          <p:cNvPr id="7" name="Titel 1">
            <a:extLst>
              <a:ext uri="{FF2B5EF4-FFF2-40B4-BE49-F238E27FC236}">
                <a16:creationId xmlns:a16="http://schemas.microsoft.com/office/drawing/2014/main" xmlns="" id="{FF167FB6-7BC8-A04D-B49C-41D433124D0D}"/>
              </a:ext>
            </a:extLst>
          </p:cNvPr>
          <p:cNvSpPr>
            <a:spLocks noGrp="1"/>
          </p:cNvSpPr>
          <p:nvPr/>
        </p:nvSpPr>
        <p:spPr>
          <a:xfrm>
            <a:off x="1788" y="349099"/>
            <a:ext cx="9140017" cy="578168"/>
          </a:xfrm>
          <a:prstGeom prst="rect">
            <a:avLst/>
          </a:prstGeom>
          <a:solidFill>
            <a:schemeClr val="accent6">
              <a:lumMod val="50000"/>
              <a:alpha val="40000"/>
            </a:schemeClr>
          </a:solidFill>
        </p:spPr>
        <p:txBody>
          <a:bodyPr vert="horz" lIns="91440" tIns="45720" rIns="91440" bIns="45720" rtlCol="0" anchor="b">
            <a:normAutofit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de-DE" sz="3200" dirty="0">
                <a:solidFill>
                  <a:schemeClr val="bg1"/>
                </a:solidFill>
              </a:rPr>
              <a:t>Noch was Gutes: </a:t>
            </a:r>
            <a:r>
              <a:rPr lang="de-DE" sz="3200" dirty="0">
                <a:solidFill>
                  <a:srgbClr val="FFC000"/>
                </a:solidFill>
              </a:rPr>
              <a:t>Das Stasimuseum</a:t>
            </a:r>
          </a:p>
        </p:txBody>
      </p:sp>
      <p:sp>
        <p:nvSpPr>
          <p:cNvPr id="8" name="Rectangle 7">
            <a:extLst>
              <a:ext uri="{FF2B5EF4-FFF2-40B4-BE49-F238E27FC236}">
                <a16:creationId xmlns:a16="http://schemas.microsoft.com/office/drawing/2014/main" xmlns="" id="{619167B2-4A4D-5A47-A6C4-7225CBE1E2D3}"/>
              </a:ext>
            </a:extLst>
          </p:cNvPr>
          <p:cNvSpPr/>
          <p:nvPr/>
        </p:nvSpPr>
        <p:spPr>
          <a:xfrm>
            <a:off x="1856" y="997170"/>
            <a:ext cx="9143933" cy="1207694"/>
          </a:xfrm>
          <a:prstGeom prst="rect">
            <a:avLst/>
          </a:prstGeom>
          <a:solidFill>
            <a:schemeClr val="accent6">
              <a:lumMod val="50000"/>
              <a:alpha val="4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lnSpc>
                <a:spcPct val="200000"/>
              </a:lnSpc>
            </a:pPr>
            <a:endParaRPr lang="x-none" dirty="0"/>
          </a:p>
        </p:txBody>
      </p:sp>
      <p:sp>
        <p:nvSpPr>
          <p:cNvPr id="9" name="Inhaltsplatzhalter 4">
            <a:extLst>
              <a:ext uri="{FF2B5EF4-FFF2-40B4-BE49-F238E27FC236}">
                <a16:creationId xmlns:a16="http://schemas.microsoft.com/office/drawing/2014/main" xmlns="" id="{0392AC23-EA6B-2041-814C-DF3746945CDC}"/>
              </a:ext>
            </a:extLst>
          </p:cNvPr>
          <p:cNvSpPr>
            <a:spLocks noGrp="1"/>
          </p:cNvSpPr>
          <p:nvPr/>
        </p:nvSpPr>
        <p:spPr>
          <a:xfrm>
            <a:off x="10438" y="1096960"/>
            <a:ext cx="9140017" cy="1035896"/>
          </a:xfrm>
          <a:prstGeom prst="rect">
            <a:avLst/>
          </a:prstGeom>
          <a:noFill/>
        </p:spPr>
        <p:txBody>
          <a:bodyPr vert="horz" lIns="91440" tIns="45720" rIns="91440" bIns="45720" rtlCol="0" anchor="ctr">
            <a:normAutofit fontScale="92500" lnSpcReduction="10000"/>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lnSpc>
                <a:spcPct val="140000"/>
              </a:lnSpc>
            </a:pPr>
            <a:r>
              <a:rPr lang="de-DE" sz="2400" b="1" dirty="0">
                <a:solidFill>
                  <a:schemeClr val="bg1"/>
                </a:solidFill>
                <a:latin typeface="Comic Sans MS" panose="030F0902030302020204" pitchFamily="66" charset="0"/>
              </a:rPr>
              <a:t>Durch Engagement eines Bürgervereines gerettet: </a:t>
            </a:r>
          </a:p>
          <a:p>
            <a:pPr algn="ctr">
              <a:lnSpc>
                <a:spcPct val="140000"/>
              </a:lnSpc>
            </a:pPr>
            <a:r>
              <a:rPr lang="de-DE" sz="2400" b="1" dirty="0">
                <a:solidFill>
                  <a:schemeClr val="bg1"/>
                </a:solidFill>
                <a:latin typeface="Comic Sans MS" panose="030F0902030302020204" pitchFamily="66" charset="0"/>
              </a:rPr>
              <a:t>Die Chefetage des Stasi-Chef. Heute Museum in Vereinshand.</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000" fill="hold"/>
                                        <p:tgtEl>
                                          <p:spTgt spid="9"/>
                                        </p:tgtEl>
                                        <p:attrNameLst>
                                          <p:attrName>ppt_w</p:attrName>
                                        </p:attrNameLst>
                                      </p:cBhvr>
                                      <p:tavLst>
                                        <p:tav tm="0">
                                          <p:val>
                                            <p:strVal val="#ppt_w*0.70"/>
                                          </p:val>
                                        </p:tav>
                                        <p:tav tm="100000">
                                          <p:val>
                                            <p:strVal val="#ppt_w"/>
                                          </p:val>
                                        </p:tav>
                                      </p:tavLst>
                                    </p:anim>
                                    <p:anim calcmode="lin" valueType="num">
                                      <p:cBhvr>
                                        <p:cTn id="23" dur="1000" fill="hold"/>
                                        <p:tgtEl>
                                          <p:spTgt spid="9"/>
                                        </p:tgtEl>
                                        <p:attrNameLst>
                                          <p:attrName>ppt_h</p:attrName>
                                        </p:attrNameLst>
                                      </p:cBhvr>
                                      <p:tavLst>
                                        <p:tav tm="0">
                                          <p:val>
                                            <p:strVal val="#ppt_h"/>
                                          </p:val>
                                        </p:tav>
                                        <p:tav tm="100000">
                                          <p:val>
                                            <p:strVal val="#ppt_h"/>
                                          </p:val>
                                        </p:tav>
                                      </p:tavLst>
                                    </p:anim>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Büko_Büko_Verein_hugI_1992.jpg"/>
          <p:cNvPicPr>
            <a:picLocks noChangeAspect="1"/>
          </p:cNvPicPr>
          <p:nvPr/>
        </p:nvPicPr>
        <p:blipFill>
          <a:blip r:embed="rId2" cstate="print"/>
          <a:stretch>
            <a:fillRect/>
          </a:stretch>
        </p:blipFill>
        <p:spPr>
          <a:xfrm>
            <a:off x="4196295" y="72342"/>
            <a:ext cx="4889875" cy="6721475"/>
          </a:xfrm>
          <a:prstGeom prst="rect">
            <a:avLst/>
          </a:prstGeom>
          <a:noFill/>
        </p:spPr>
      </p:pic>
      <p:sp>
        <p:nvSpPr>
          <p:cNvPr id="10" name="Inhaltsplatzhalter 4">
            <a:extLst>
              <a:ext uri="{FF2B5EF4-FFF2-40B4-BE49-F238E27FC236}">
                <a16:creationId xmlns:a16="http://schemas.microsoft.com/office/drawing/2014/main" xmlns="" id="{04B3DF24-1707-10E0-300E-7E48CB39B3FB}"/>
              </a:ext>
            </a:extLst>
          </p:cNvPr>
          <p:cNvSpPr>
            <a:spLocks noGrp="1"/>
          </p:cNvSpPr>
          <p:nvPr/>
        </p:nvSpPr>
        <p:spPr>
          <a:xfrm>
            <a:off x="212407" y="2237553"/>
            <a:ext cx="3750945" cy="3977323"/>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lgn="ctr">
              <a:lnSpc>
                <a:spcPct val="150000"/>
              </a:lnSpc>
              <a:buNone/>
            </a:pPr>
            <a:r>
              <a:rPr lang="de-DE" sz="2000" dirty="0">
                <a:solidFill>
                  <a:srgbClr val="FFFFFF"/>
                </a:solidFill>
              </a:rPr>
              <a:t>Seit 1990 sind auf dem Gelände viele Vereine tätig. Sie kümmern sich um die Aufarbeitung der DDR/Stasi-Geschichte. Lange Jahre wurde hier die Aufarbeitungszeitschrift Horch und Guck herausgegeben. </a:t>
            </a:r>
            <a:endParaRPr lang="en-US" sz="2000" dirty="0">
              <a:solidFill>
                <a:srgbClr val="000000"/>
              </a:solidFill>
              <a:cs typeface="Calibri"/>
            </a:endParaRPr>
          </a:p>
          <a:p>
            <a:pPr marL="0" indent="0" algn="ctr">
              <a:lnSpc>
                <a:spcPct val="150000"/>
              </a:lnSpc>
              <a:buNone/>
            </a:pPr>
            <a:r>
              <a:rPr lang="de-DE" sz="2000" dirty="0">
                <a:solidFill>
                  <a:srgbClr val="FFFFFF"/>
                </a:solidFill>
              </a:rPr>
              <a:t>Heute H-und-G.info im Internet.</a:t>
            </a:r>
            <a:endParaRPr lang="en-US" sz="2000" dirty="0">
              <a:cs typeface="Calibri"/>
            </a:endParaRPr>
          </a:p>
        </p:txBody>
      </p:sp>
      <p:sp>
        <p:nvSpPr>
          <p:cNvPr id="7" name="Rectangle 6">
            <a:extLst>
              <a:ext uri="{FF2B5EF4-FFF2-40B4-BE49-F238E27FC236}">
                <a16:creationId xmlns:a16="http://schemas.microsoft.com/office/drawing/2014/main" xmlns="" id="{02F8DFE5-0511-914D-B787-17695A186C15}"/>
              </a:ext>
            </a:extLst>
          </p:cNvPr>
          <p:cNvSpPr/>
          <p:nvPr/>
        </p:nvSpPr>
        <p:spPr>
          <a:xfrm>
            <a:off x="23260" y="675720"/>
            <a:ext cx="4173035" cy="519600"/>
          </a:xfrm>
          <a:prstGeom prst="rect">
            <a:avLst/>
          </a:prstGeom>
          <a:solidFill>
            <a:schemeClr val="accent3">
              <a:lumMod val="75000"/>
              <a:alpha val="4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lnSpc>
                <a:spcPct val="200000"/>
              </a:lnSpc>
            </a:pPr>
            <a:endParaRPr lang="x-none" dirty="0"/>
          </a:p>
        </p:txBody>
      </p:sp>
      <p:sp>
        <p:nvSpPr>
          <p:cNvPr id="8" name="Rectangle 7">
            <a:extLst>
              <a:ext uri="{FF2B5EF4-FFF2-40B4-BE49-F238E27FC236}">
                <a16:creationId xmlns:a16="http://schemas.microsoft.com/office/drawing/2014/main" xmlns="" id="{BC0E3814-529C-3841-834B-BB56278F3B72}"/>
              </a:ext>
            </a:extLst>
          </p:cNvPr>
          <p:cNvSpPr/>
          <p:nvPr/>
        </p:nvSpPr>
        <p:spPr>
          <a:xfrm>
            <a:off x="23260" y="1267328"/>
            <a:ext cx="4173035" cy="641514"/>
          </a:xfrm>
          <a:prstGeom prst="rect">
            <a:avLst/>
          </a:prstGeom>
          <a:solidFill>
            <a:schemeClr val="accent3">
              <a:lumMod val="75000"/>
              <a:alpha val="4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lnSpc>
                <a:spcPct val="200000"/>
              </a:lnSpc>
            </a:pPr>
            <a:endParaRPr lang="x-none" dirty="0"/>
          </a:p>
        </p:txBody>
      </p:sp>
      <p:sp>
        <p:nvSpPr>
          <p:cNvPr id="9" name="Titel 1">
            <a:extLst>
              <a:ext uri="{FF2B5EF4-FFF2-40B4-BE49-F238E27FC236}">
                <a16:creationId xmlns:a16="http://schemas.microsoft.com/office/drawing/2014/main" xmlns="" id="{F482185F-B48B-80C4-84C6-F56791893A8A}"/>
              </a:ext>
            </a:extLst>
          </p:cNvPr>
          <p:cNvSpPr>
            <a:spLocks noGrp="1"/>
          </p:cNvSpPr>
          <p:nvPr/>
        </p:nvSpPr>
        <p:spPr>
          <a:xfrm>
            <a:off x="59055" y="1417902"/>
            <a:ext cx="4057650" cy="425490"/>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de-DE" sz="3100" b="1" dirty="0">
                <a:solidFill>
                  <a:srgbClr val="FFC000"/>
                </a:solidFill>
                <a:latin typeface="Comic Sans MS" panose="030F0902030302020204" pitchFamily="66" charset="0"/>
              </a:rPr>
              <a:t>Aufarbeitungsaktivitäten</a:t>
            </a:r>
            <a:endParaRPr lang="de-DE" b="1" dirty="0">
              <a:solidFill>
                <a:srgbClr val="FFC000"/>
              </a:solidFill>
              <a:latin typeface="Comic Sans MS" panose="030F0902030302020204" pitchFamily="66" charset="0"/>
              <a:cs typeface="Calibri"/>
            </a:endParaRPr>
          </a:p>
        </p:txBody>
      </p:sp>
      <p:sp>
        <p:nvSpPr>
          <p:cNvPr id="11" name="TextBox 10">
            <a:extLst>
              <a:ext uri="{FF2B5EF4-FFF2-40B4-BE49-F238E27FC236}">
                <a16:creationId xmlns:a16="http://schemas.microsoft.com/office/drawing/2014/main" xmlns="" id="{6E0A4ED2-15E7-1D43-94E0-34C29AA835EC}"/>
              </a:ext>
            </a:extLst>
          </p:cNvPr>
          <p:cNvSpPr txBox="1"/>
          <p:nvPr/>
        </p:nvSpPr>
        <p:spPr>
          <a:xfrm>
            <a:off x="131260" y="692514"/>
            <a:ext cx="4116716" cy="535531"/>
          </a:xfrm>
          <a:prstGeom prst="rect">
            <a:avLst/>
          </a:prstGeom>
          <a:noFill/>
        </p:spPr>
        <p:txBody>
          <a:bodyPr wrap="square">
            <a:spAutoFit/>
          </a:bodyPr>
          <a:lstStyle/>
          <a:p>
            <a:pPr algn="ctr">
              <a:lnSpc>
                <a:spcPct val="90000"/>
              </a:lnSpc>
            </a:pPr>
            <a:r>
              <a:rPr lang="de-DE" sz="3200" b="1" dirty="0">
                <a:solidFill>
                  <a:srgbClr val="FFFFFF"/>
                </a:solidFill>
              </a:rPr>
              <a:t>Noch was Gutes</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P spid="8" grpId="0" animBg="1"/>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3" descr="Ausstellung_Revolutoin_23.jpg"/>
          <p:cNvPicPr>
            <a:picLocks noChangeAspect="1"/>
          </p:cNvPicPr>
          <p:nvPr/>
        </p:nvPicPr>
        <p:blipFill rotWithShape="1">
          <a:blip r:embed="rId2"/>
          <a:srcRect l="27872" t="1411" r="1336" b="165"/>
          <a:stretch/>
        </p:blipFill>
        <p:spPr>
          <a:xfrm>
            <a:off x="0" y="0"/>
            <a:ext cx="9144000" cy="6858000"/>
          </a:xfrm>
          <a:prstGeom prst="rect">
            <a:avLst/>
          </a:prstGeom>
          <a:noFill/>
        </p:spPr>
      </p:pic>
      <p:sp>
        <p:nvSpPr>
          <p:cNvPr id="5" name="Rectangle 4">
            <a:extLst>
              <a:ext uri="{FF2B5EF4-FFF2-40B4-BE49-F238E27FC236}">
                <a16:creationId xmlns:a16="http://schemas.microsoft.com/office/drawing/2014/main" xmlns="" id="{4EFD7B1A-8746-FA4D-8A8E-F0C5C1DDF5D3}"/>
              </a:ext>
            </a:extLst>
          </p:cNvPr>
          <p:cNvSpPr/>
          <p:nvPr/>
        </p:nvSpPr>
        <p:spPr>
          <a:xfrm>
            <a:off x="67" y="565186"/>
            <a:ext cx="9143933" cy="561662"/>
          </a:xfrm>
          <a:prstGeom prst="rect">
            <a:avLst/>
          </a:prstGeom>
          <a:solidFill>
            <a:schemeClr val="accent4">
              <a:lumMod val="7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dirty="0"/>
          </a:p>
        </p:txBody>
      </p:sp>
      <p:sp>
        <p:nvSpPr>
          <p:cNvPr id="7" name="Titel 1">
            <a:extLst>
              <a:ext uri="{FF2B5EF4-FFF2-40B4-BE49-F238E27FC236}">
                <a16:creationId xmlns:a16="http://schemas.microsoft.com/office/drawing/2014/main" xmlns="" id="{E4C5B694-C3C5-5648-A071-9AFDBCA1E62C}"/>
              </a:ext>
            </a:extLst>
          </p:cNvPr>
          <p:cNvSpPr>
            <a:spLocks noGrp="1"/>
          </p:cNvSpPr>
          <p:nvPr/>
        </p:nvSpPr>
        <p:spPr>
          <a:xfrm>
            <a:off x="-1" y="548680"/>
            <a:ext cx="9140017" cy="578168"/>
          </a:xfrm>
          <a:prstGeom prst="rect">
            <a:avLst/>
          </a:prstGeom>
          <a:noFill/>
        </p:spPr>
        <p:txBody>
          <a:bodyPr vert="horz" lIns="91440" tIns="45720" rIns="91440" bIns="45720" rtlCol="0" anchor="b">
            <a:normAutofit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de-DE" sz="3200" dirty="0">
                <a:solidFill>
                  <a:schemeClr val="bg1"/>
                </a:solidFill>
              </a:rPr>
              <a:t>Noch was Gutes: </a:t>
            </a:r>
            <a:r>
              <a:rPr lang="de-DE" sz="3200" dirty="0">
                <a:solidFill>
                  <a:srgbClr val="FFC000"/>
                </a:solidFill>
              </a:rPr>
              <a:t>Ausstellungen</a:t>
            </a:r>
          </a:p>
        </p:txBody>
      </p:sp>
      <p:sp>
        <p:nvSpPr>
          <p:cNvPr id="8" name="Rectangle 7">
            <a:extLst>
              <a:ext uri="{FF2B5EF4-FFF2-40B4-BE49-F238E27FC236}">
                <a16:creationId xmlns:a16="http://schemas.microsoft.com/office/drawing/2014/main" xmlns="" id="{F7C1EDB8-8D05-464A-89DD-2ADAD96F9764}"/>
              </a:ext>
            </a:extLst>
          </p:cNvPr>
          <p:cNvSpPr/>
          <p:nvPr/>
        </p:nvSpPr>
        <p:spPr>
          <a:xfrm>
            <a:off x="67" y="1196752"/>
            <a:ext cx="9143933" cy="578168"/>
          </a:xfrm>
          <a:prstGeom prst="rect">
            <a:avLst/>
          </a:prstGeom>
          <a:solidFill>
            <a:schemeClr val="accent4">
              <a:lumMod val="7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a:p>
        </p:txBody>
      </p:sp>
      <p:sp>
        <p:nvSpPr>
          <p:cNvPr id="11" name="Inhaltsplatzhalter 4">
            <a:extLst>
              <a:ext uri="{FF2B5EF4-FFF2-40B4-BE49-F238E27FC236}">
                <a16:creationId xmlns:a16="http://schemas.microsoft.com/office/drawing/2014/main" xmlns="" id="{02912970-3E57-5F4C-AA0B-F4042C97AF48}"/>
              </a:ext>
            </a:extLst>
          </p:cNvPr>
          <p:cNvSpPr>
            <a:spLocks noGrp="1"/>
          </p:cNvSpPr>
          <p:nvPr/>
        </p:nvSpPr>
        <p:spPr>
          <a:xfrm>
            <a:off x="14002" y="1311051"/>
            <a:ext cx="9140017" cy="423212"/>
          </a:xfrm>
          <a:prstGeom prst="rect">
            <a:avLst/>
          </a:prstGeom>
          <a:noFill/>
        </p:spPr>
        <p:txBody>
          <a:bodyPr vert="horz" lIns="91440" tIns="45720" rIns="91440" bIns="45720" rtlCol="0" anchor="ctr">
            <a:normAutofit fontScale="85000" lnSpcReduction="10000"/>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de-DE" sz="2400" b="1" dirty="0">
                <a:solidFill>
                  <a:schemeClr val="bg1"/>
                </a:solidFill>
                <a:latin typeface="Comic Sans MS" panose="030F0902030302020204" pitchFamily="66" charset="0"/>
              </a:rPr>
              <a:t>NGOs erstellten Ausstellungen: Hier zu Revolution und Mauerfall 1989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3" descr="Büko_Gelände_Foto_Geländeführung_190817.jpg"/>
          <p:cNvPicPr>
            <a:picLocks noChangeAspect="1"/>
          </p:cNvPicPr>
          <p:nvPr/>
        </p:nvPicPr>
        <p:blipFill rotWithShape="1">
          <a:blip r:embed="rId2"/>
          <a:srcRect t="12" r="2" b="2"/>
          <a:stretch/>
        </p:blipFill>
        <p:spPr>
          <a:xfrm>
            <a:off x="7658" y="1"/>
            <a:ext cx="9145080" cy="6858000"/>
          </a:xfrm>
          <a:prstGeom prst="rect">
            <a:avLst/>
          </a:prstGeom>
          <a:noFill/>
        </p:spPr>
      </p:pic>
      <p:sp>
        <p:nvSpPr>
          <p:cNvPr id="5" name="Rectangle 4">
            <a:extLst>
              <a:ext uri="{FF2B5EF4-FFF2-40B4-BE49-F238E27FC236}">
                <a16:creationId xmlns:a16="http://schemas.microsoft.com/office/drawing/2014/main" xmlns="" id="{FCC80A4D-BF5E-8A47-850F-36BEC8AA60DD}"/>
              </a:ext>
            </a:extLst>
          </p:cNvPr>
          <p:cNvSpPr/>
          <p:nvPr/>
        </p:nvSpPr>
        <p:spPr>
          <a:xfrm>
            <a:off x="1856" y="365605"/>
            <a:ext cx="9143933" cy="561662"/>
          </a:xfrm>
          <a:prstGeom prst="rect">
            <a:avLst/>
          </a:prstGeom>
          <a:solidFill>
            <a:schemeClr val="tx1">
              <a:lumMod val="85000"/>
              <a:lumOff val="15000"/>
              <a:alpha val="58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x-none" dirty="0"/>
          </a:p>
        </p:txBody>
      </p:sp>
      <p:sp>
        <p:nvSpPr>
          <p:cNvPr id="7" name="Titel 1">
            <a:extLst>
              <a:ext uri="{FF2B5EF4-FFF2-40B4-BE49-F238E27FC236}">
                <a16:creationId xmlns:a16="http://schemas.microsoft.com/office/drawing/2014/main" xmlns="" id="{EAE9D2BC-B289-4D47-988E-C5F1CD9FA5DE}"/>
              </a:ext>
            </a:extLst>
          </p:cNvPr>
          <p:cNvSpPr>
            <a:spLocks noGrp="1"/>
          </p:cNvSpPr>
          <p:nvPr/>
        </p:nvSpPr>
        <p:spPr>
          <a:xfrm>
            <a:off x="1788" y="349099"/>
            <a:ext cx="9140017" cy="578168"/>
          </a:xfrm>
          <a:prstGeom prst="rect">
            <a:avLst/>
          </a:prstGeom>
          <a:solidFill>
            <a:schemeClr val="bg2">
              <a:lumMod val="10000"/>
              <a:alpha val="40000"/>
            </a:schemeClr>
          </a:solidFill>
        </p:spPr>
        <p:txBody>
          <a:bodyPr vert="horz" lIns="91440" tIns="45720" rIns="91440" bIns="45720" rtlCol="0" anchor="b">
            <a:normAutofit lnSpcReduction="10000"/>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algn="ctr"/>
            <a:r>
              <a:rPr lang="de-DE" sz="3200" dirty="0">
                <a:solidFill>
                  <a:schemeClr val="bg1"/>
                </a:solidFill>
              </a:rPr>
              <a:t>Noch was Gutes: </a:t>
            </a:r>
            <a:r>
              <a:rPr lang="de-DE" sz="3200" dirty="0">
                <a:solidFill>
                  <a:srgbClr val="FFC000"/>
                </a:solidFill>
              </a:rPr>
              <a:t>Besucher</a:t>
            </a:r>
          </a:p>
        </p:txBody>
      </p:sp>
      <p:sp>
        <p:nvSpPr>
          <p:cNvPr id="8" name="Rectangle 7">
            <a:extLst>
              <a:ext uri="{FF2B5EF4-FFF2-40B4-BE49-F238E27FC236}">
                <a16:creationId xmlns:a16="http://schemas.microsoft.com/office/drawing/2014/main" xmlns="" id="{1625FBAD-898B-0742-95AE-7A852BECA435}"/>
              </a:ext>
            </a:extLst>
          </p:cNvPr>
          <p:cNvSpPr/>
          <p:nvPr/>
        </p:nvSpPr>
        <p:spPr>
          <a:xfrm>
            <a:off x="1856" y="997170"/>
            <a:ext cx="9143933" cy="1207694"/>
          </a:xfrm>
          <a:prstGeom prst="rect">
            <a:avLst/>
          </a:prstGeom>
          <a:solidFill>
            <a:schemeClr val="bg2">
              <a:lumMod val="10000"/>
              <a:alpha val="4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lnSpc>
                <a:spcPct val="200000"/>
              </a:lnSpc>
            </a:pPr>
            <a:endParaRPr lang="x-none" dirty="0"/>
          </a:p>
        </p:txBody>
      </p:sp>
      <p:sp>
        <p:nvSpPr>
          <p:cNvPr id="11" name="Inhaltsplatzhalter 4">
            <a:extLst>
              <a:ext uri="{FF2B5EF4-FFF2-40B4-BE49-F238E27FC236}">
                <a16:creationId xmlns:a16="http://schemas.microsoft.com/office/drawing/2014/main" xmlns="" id="{A96FA5EF-618D-AA4C-8C20-FF4B69926D9C}"/>
              </a:ext>
            </a:extLst>
          </p:cNvPr>
          <p:cNvSpPr>
            <a:spLocks noGrp="1"/>
          </p:cNvSpPr>
          <p:nvPr/>
        </p:nvSpPr>
        <p:spPr>
          <a:xfrm>
            <a:off x="10438" y="1096960"/>
            <a:ext cx="9140017" cy="1035896"/>
          </a:xfrm>
          <a:prstGeom prst="rect">
            <a:avLst/>
          </a:prstGeom>
          <a:noFill/>
        </p:spPr>
        <p:txBody>
          <a:bodyPr vert="horz" lIns="91440" tIns="45720" rIns="91440" bIns="45720" rtlCol="0" anchor="t">
            <a:normAutofit fontScale="92500"/>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lnSpc>
                <a:spcPct val="140000"/>
              </a:lnSpc>
            </a:pPr>
            <a:r>
              <a:rPr lang="de-DE" sz="2400" b="1" dirty="0">
                <a:solidFill>
                  <a:schemeClr val="bg1"/>
                </a:solidFill>
                <a:latin typeface="Comic Sans MS" panose="030F0902030302020204" pitchFamily="66" charset="0"/>
              </a:rPr>
              <a:t>Es gibt zahlreiche Führungen. Geländeführungen macht das Bürgerkomitee 15. Januar e.V.</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strVal val="#ppt_w*0.70"/>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Effect transition="in" filter="fade">
                                      <p:cBhvr>
                                        <p:cTn id="19" dur="1000"/>
                                        <p:tgtEl>
                                          <p:spTgt spid="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strVal val="#ppt_w*0.70"/>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nchor="ctr">
            <a:normAutofit/>
          </a:bodyPr>
          <a:lstStyle/>
          <a:p>
            <a:r>
              <a:rPr lang="de-DE" dirty="0"/>
              <a:t>Noch was Gutes: Das Ärztehaus</a:t>
            </a:r>
          </a:p>
        </p:txBody>
      </p:sp>
      <p:sp>
        <p:nvSpPr>
          <p:cNvPr id="5" name="Inhaltsplatzhalter 4"/>
          <p:cNvSpPr>
            <a:spLocks noGrp="1"/>
          </p:cNvSpPr>
          <p:nvPr>
            <p:ph type="subTitle" idx="1"/>
          </p:nvPr>
        </p:nvSpPr>
        <p:spPr>
          <a:xfrm>
            <a:off x="571472" y="571480"/>
            <a:ext cx="6400800" cy="2569840"/>
          </a:xfrm>
        </p:spPr>
        <p:txBody>
          <a:bodyPr vert="horz" lIns="91440" tIns="45720" rIns="91440" bIns="45720" rtlCol="0" anchor="t">
            <a:normAutofit/>
          </a:bodyPr>
          <a:lstStyle/>
          <a:p>
            <a:pPr>
              <a:lnSpc>
                <a:spcPct val="150000"/>
              </a:lnSpc>
            </a:pPr>
            <a:r>
              <a:rPr lang="de-DE" sz="1800" dirty="0">
                <a:solidFill>
                  <a:schemeClr val="bg1"/>
                </a:solidFill>
                <a:latin typeface="Comic Sans MS" panose="030F0902030302020204" pitchFamily="66" charset="0"/>
              </a:rPr>
              <a:t>Belebt wird das Gelände nicht nur durch Aufarbeitungsinitiativen.  Das Ärztehaus zieht täglich hunderte von Bürgern auf das Gelände. Ursprünglich privatwirtschaftlich. </a:t>
            </a:r>
            <a:endParaRPr lang="de-DE" sz="1800" dirty="0">
              <a:solidFill>
                <a:schemeClr val="bg1"/>
              </a:solidFill>
              <a:latin typeface="Comic Sans MS" panose="030F0902030302020204" pitchFamily="66" charset="0"/>
              <a:cs typeface="Calibri"/>
            </a:endParaRPr>
          </a:p>
        </p:txBody>
      </p:sp>
      <p:pic>
        <p:nvPicPr>
          <p:cNvPr id="3074" name="Picture 2"/>
          <p:cNvPicPr>
            <a:picLocks noChangeAspect="1" noChangeArrowheads="1"/>
          </p:cNvPicPr>
          <p:nvPr/>
        </p:nvPicPr>
        <p:blipFill>
          <a:blip r:embed="rId2" cstate="print"/>
          <a:srcRect/>
          <a:stretch>
            <a:fillRect/>
          </a:stretch>
        </p:blipFill>
        <p:spPr bwMode="auto">
          <a:xfrm>
            <a:off x="2714612" y="2357430"/>
            <a:ext cx="6429388" cy="3905537"/>
          </a:xfrm>
          <a:prstGeom prst="rect">
            <a:avLst/>
          </a:prstGeom>
          <a:noFill/>
          <a:ln w="9525">
            <a:noFill/>
            <a:miter lim="800000"/>
            <a:headEnd/>
            <a:tailEnd/>
          </a:ln>
          <a:effectLst/>
        </p:spPr>
      </p:pic>
    </p:spTree>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671</Words>
  <Application>Microsoft Macintosh PowerPoint</Application>
  <PresentationFormat>Bildschirmpräsentation (4:3)</PresentationFormat>
  <Paragraphs>79</Paragraphs>
  <Slides>36</Slides>
  <Notes>0</Notes>
  <HiddenSlides>0</HiddenSlides>
  <MMClips>3</MMClips>
  <ScaleCrop>false</ScaleCrop>
  <HeadingPairs>
    <vt:vector size="4" baseType="variant">
      <vt:variant>
        <vt:lpstr>Design</vt:lpstr>
      </vt:variant>
      <vt:variant>
        <vt:i4>1</vt:i4>
      </vt:variant>
      <vt:variant>
        <vt:lpstr>Folientitel</vt:lpstr>
      </vt:variant>
      <vt:variant>
        <vt:i4>36</vt:i4>
      </vt:variant>
    </vt:vector>
  </HeadingPairs>
  <TitlesOfParts>
    <vt:vector size="37" baseType="lpstr">
      <vt:lpstr>Larissa-Design</vt:lpstr>
      <vt:lpstr>Was macht der Fuchs auf dem Stasi-Gelände?</vt:lpstr>
      <vt:lpstr>Folie 2</vt:lpstr>
      <vt:lpstr>Der Blick aus der Vogelperspektive:  Sieht groß, mächtig wie eine Burg aus.  Eine Stasi-Burg eben. Von der Ferne alles ok.  Aber aus der Nähe betrachtet?</vt:lpstr>
      <vt:lpstr>Folie 4</vt:lpstr>
      <vt:lpstr>Folie 5</vt:lpstr>
      <vt:lpstr>Folie 6</vt:lpstr>
      <vt:lpstr>Folie 7</vt:lpstr>
      <vt:lpstr>Folie 8</vt:lpstr>
      <vt:lpstr>Noch was Gutes: Das Ärztehaus</vt:lpstr>
      <vt:lpstr>Folie 10</vt:lpstr>
      <vt:lpstr>Folie 11</vt:lpstr>
      <vt:lpstr>Folie 12</vt:lpstr>
      <vt:lpstr>Folie 13</vt:lpstr>
      <vt:lpstr>PPlanlosigkeit</vt:lpstr>
      <vt:lpstr>Leerstände </vt:lpstr>
      <vt:lpstr>Folie 16</vt:lpstr>
      <vt:lpstr>Leerstand Versammlungsgebäude</vt:lpstr>
      <vt:lpstr>Folie 18</vt:lpstr>
      <vt:lpstr>Folie 19</vt:lpstr>
      <vt:lpstr>Folie 20</vt:lpstr>
      <vt:lpstr>Folie 21</vt:lpstr>
      <vt:lpstr>Was Mielke nicht schaffte, will der Bund machen: Abreißen! Die letzten Gebäude aus der Gründungszeit von Lichtenberg an der Frankfurter Allee. </vt:lpstr>
      <vt:lpstr>Folie 23</vt:lpstr>
      <vt:lpstr>Folie 24</vt:lpstr>
      <vt:lpstr>Folie 25</vt:lpstr>
      <vt:lpstr>Folie 26</vt:lpstr>
      <vt:lpstr>Folie 27</vt:lpstr>
      <vt:lpstr>Folie 28</vt:lpstr>
      <vt:lpstr>Folie 29</vt:lpstr>
      <vt:lpstr>Folie 30</vt:lpstr>
      <vt:lpstr>Folie 31</vt:lpstr>
      <vt:lpstr>Ach ja. Was sucht auf der Fuchs auf dem Stasigelände?</vt:lpstr>
      <vt:lpstr>Folie 33</vt:lpstr>
      <vt:lpstr>Folie 34</vt:lpstr>
      <vt:lpstr>Folie 35</vt:lpstr>
      <vt:lpstr>Folie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Christian Booss</dc:creator>
  <cp:lastModifiedBy>Christian Booss</cp:lastModifiedBy>
  <cp:revision>438</cp:revision>
  <dcterms:created xsi:type="dcterms:W3CDTF">2023-08-25T18:44:04Z</dcterms:created>
  <dcterms:modified xsi:type="dcterms:W3CDTF">2023-09-05T15:09:35Z</dcterms:modified>
</cp:coreProperties>
</file>